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5" r:id="rId1"/>
  </p:sldMasterIdLst>
  <p:sldIdLst>
    <p:sldId id="256" r:id="rId2"/>
    <p:sldId id="257" r:id="rId3"/>
    <p:sldId id="276" r:id="rId4"/>
    <p:sldId id="259" r:id="rId5"/>
    <p:sldId id="260" r:id="rId6"/>
    <p:sldId id="277" r:id="rId7"/>
    <p:sldId id="261" r:id="rId8"/>
    <p:sldId id="262" r:id="rId9"/>
    <p:sldId id="263" r:id="rId10"/>
    <p:sldId id="264" r:id="rId11"/>
    <p:sldId id="267" r:id="rId12"/>
    <p:sldId id="268" r:id="rId13"/>
    <p:sldId id="269" r:id="rId14"/>
    <p:sldId id="270" r:id="rId15"/>
    <p:sldId id="272"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735576D-7A89-4D36-9FD7-8BE3EE85DE35}" type="datetimeFigureOut">
              <a:rPr lang="ru-RU" smtClean="0"/>
              <a:t>13.05.2014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C1282E4-1621-40BD-A169-7412B290D2B3}" type="slidenum">
              <a:rPr lang="ru-RU" smtClean="0"/>
              <a:t>‹#›</a:t>
            </a:fld>
            <a:endParaRPr lang="ru-RU" dirty="0"/>
          </a:p>
        </p:txBody>
      </p:sp>
    </p:spTree>
    <p:extLst>
      <p:ext uri="{BB962C8B-B14F-4D97-AF65-F5344CB8AC3E}">
        <p14:creationId xmlns:p14="http://schemas.microsoft.com/office/powerpoint/2010/main" val="3355057910"/>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735576D-7A89-4D36-9FD7-8BE3EE85DE35}" type="datetimeFigureOut">
              <a:rPr lang="ru-RU" smtClean="0"/>
              <a:t>13.05.2014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C1282E4-1621-40BD-A169-7412B290D2B3}" type="slidenum">
              <a:rPr lang="ru-RU" smtClean="0"/>
              <a:t>‹#›</a:t>
            </a:fld>
            <a:endParaRPr lang="ru-RU" dirty="0"/>
          </a:p>
        </p:txBody>
      </p:sp>
    </p:spTree>
    <p:extLst>
      <p:ext uri="{BB962C8B-B14F-4D97-AF65-F5344CB8AC3E}">
        <p14:creationId xmlns:p14="http://schemas.microsoft.com/office/powerpoint/2010/main" val="4216503598"/>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735576D-7A89-4D36-9FD7-8BE3EE85DE35}" type="datetimeFigureOut">
              <a:rPr lang="ru-RU" smtClean="0"/>
              <a:t>13.05.2014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C1282E4-1621-40BD-A169-7412B290D2B3}" type="slidenum">
              <a:rPr lang="ru-RU" smtClean="0"/>
              <a:t>‹#›</a:t>
            </a:fld>
            <a:endParaRPr lang="ru-RU"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4196216"/>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735576D-7A89-4D36-9FD7-8BE3EE85DE35}" type="datetimeFigureOut">
              <a:rPr lang="ru-RU" smtClean="0"/>
              <a:t>13.05.2014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C1282E4-1621-40BD-A169-7412B290D2B3}" type="slidenum">
              <a:rPr lang="ru-RU" smtClean="0"/>
              <a:t>‹#›</a:t>
            </a:fld>
            <a:endParaRPr lang="ru-RU" dirty="0"/>
          </a:p>
        </p:txBody>
      </p:sp>
    </p:spTree>
    <p:extLst>
      <p:ext uri="{BB962C8B-B14F-4D97-AF65-F5344CB8AC3E}">
        <p14:creationId xmlns:p14="http://schemas.microsoft.com/office/powerpoint/2010/main" val="742383137"/>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735576D-7A89-4D36-9FD7-8BE3EE85DE35}" type="datetimeFigureOut">
              <a:rPr lang="ru-RU" smtClean="0"/>
              <a:t>13.05.2014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C1282E4-1621-40BD-A169-7412B290D2B3}" type="slidenum">
              <a:rPr lang="ru-RU" smtClean="0"/>
              <a:t>‹#›</a:t>
            </a:fld>
            <a:endParaRPr lang="ru-RU"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07301673"/>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F735576D-7A89-4D36-9FD7-8BE3EE85DE35}" type="datetimeFigureOut">
              <a:rPr lang="ru-RU" smtClean="0"/>
              <a:t>13.05.2014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C1282E4-1621-40BD-A169-7412B290D2B3}" type="slidenum">
              <a:rPr lang="ru-RU" smtClean="0"/>
              <a:t>‹#›</a:t>
            </a:fld>
            <a:endParaRPr lang="ru-RU" dirty="0"/>
          </a:p>
        </p:txBody>
      </p:sp>
    </p:spTree>
    <p:extLst>
      <p:ext uri="{BB962C8B-B14F-4D97-AF65-F5344CB8AC3E}">
        <p14:creationId xmlns:p14="http://schemas.microsoft.com/office/powerpoint/2010/main" val="762514657"/>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735576D-7A89-4D36-9FD7-8BE3EE85DE35}" type="datetimeFigureOut">
              <a:rPr lang="ru-RU" smtClean="0"/>
              <a:t>13.05.2014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C1282E4-1621-40BD-A169-7412B290D2B3}" type="slidenum">
              <a:rPr lang="ru-RU" smtClean="0"/>
              <a:t>‹#›</a:t>
            </a:fld>
            <a:endParaRPr lang="ru-RU" dirty="0"/>
          </a:p>
        </p:txBody>
      </p:sp>
    </p:spTree>
    <p:extLst>
      <p:ext uri="{BB962C8B-B14F-4D97-AF65-F5344CB8AC3E}">
        <p14:creationId xmlns:p14="http://schemas.microsoft.com/office/powerpoint/2010/main" val="1661532043"/>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735576D-7A89-4D36-9FD7-8BE3EE85DE35}" type="datetimeFigureOut">
              <a:rPr lang="ru-RU" smtClean="0"/>
              <a:t>13.05.2014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C1282E4-1621-40BD-A169-7412B290D2B3}" type="slidenum">
              <a:rPr lang="ru-RU" smtClean="0"/>
              <a:t>‹#›</a:t>
            </a:fld>
            <a:endParaRPr lang="ru-RU" dirty="0"/>
          </a:p>
        </p:txBody>
      </p:sp>
    </p:spTree>
    <p:extLst>
      <p:ext uri="{BB962C8B-B14F-4D97-AF65-F5344CB8AC3E}">
        <p14:creationId xmlns:p14="http://schemas.microsoft.com/office/powerpoint/2010/main" val="1668373929"/>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735576D-7A89-4D36-9FD7-8BE3EE85DE35}" type="datetimeFigureOut">
              <a:rPr lang="ru-RU" smtClean="0"/>
              <a:t>13.05.2014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C1282E4-1621-40BD-A169-7412B290D2B3}" type="slidenum">
              <a:rPr lang="ru-RU" smtClean="0"/>
              <a:t>‹#›</a:t>
            </a:fld>
            <a:endParaRPr lang="ru-RU" dirty="0"/>
          </a:p>
        </p:txBody>
      </p:sp>
    </p:spTree>
    <p:extLst>
      <p:ext uri="{BB962C8B-B14F-4D97-AF65-F5344CB8AC3E}">
        <p14:creationId xmlns:p14="http://schemas.microsoft.com/office/powerpoint/2010/main" val="2768026080"/>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735576D-7A89-4D36-9FD7-8BE3EE85DE35}" type="datetimeFigureOut">
              <a:rPr lang="ru-RU" smtClean="0"/>
              <a:t>13.05.2014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C1282E4-1621-40BD-A169-7412B290D2B3}" type="slidenum">
              <a:rPr lang="ru-RU" smtClean="0"/>
              <a:t>‹#›</a:t>
            </a:fld>
            <a:endParaRPr lang="ru-RU" dirty="0"/>
          </a:p>
        </p:txBody>
      </p:sp>
    </p:spTree>
    <p:extLst>
      <p:ext uri="{BB962C8B-B14F-4D97-AF65-F5344CB8AC3E}">
        <p14:creationId xmlns:p14="http://schemas.microsoft.com/office/powerpoint/2010/main" val="3914469557"/>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735576D-7A89-4D36-9FD7-8BE3EE85DE35}" type="datetimeFigureOut">
              <a:rPr lang="ru-RU" smtClean="0"/>
              <a:t>13.05.2014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C1282E4-1621-40BD-A169-7412B290D2B3}" type="slidenum">
              <a:rPr lang="ru-RU" smtClean="0"/>
              <a:t>‹#›</a:t>
            </a:fld>
            <a:endParaRPr lang="ru-RU" dirty="0"/>
          </a:p>
        </p:txBody>
      </p:sp>
    </p:spTree>
    <p:extLst>
      <p:ext uri="{BB962C8B-B14F-4D97-AF65-F5344CB8AC3E}">
        <p14:creationId xmlns:p14="http://schemas.microsoft.com/office/powerpoint/2010/main" val="1721446027"/>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735576D-7A89-4D36-9FD7-8BE3EE85DE35}" type="datetimeFigureOut">
              <a:rPr lang="ru-RU" smtClean="0"/>
              <a:t>13.05.2014</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C1282E4-1621-40BD-A169-7412B290D2B3}" type="slidenum">
              <a:rPr lang="ru-RU" smtClean="0"/>
              <a:t>‹#›</a:t>
            </a:fld>
            <a:endParaRPr lang="ru-RU" dirty="0"/>
          </a:p>
        </p:txBody>
      </p:sp>
    </p:spTree>
    <p:extLst>
      <p:ext uri="{BB962C8B-B14F-4D97-AF65-F5344CB8AC3E}">
        <p14:creationId xmlns:p14="http://schemas.microsoft.com/office/powerpoint/2010/main" val="912883853"/>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735576D-7A89-4D36-9FD7-8BE3EE85DE35}" type="datetimeFigureOut">
              <a:rPr lang="ru-RU" smtClean="0"/>
              <a:t>13.05.2014</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C1282E4-1621-40BD-A169-7412B290D2B3}" type="slidenum">
              <a:rPr lang="ru-RU" smtClean="0"/>
              <a:t>‹#›</a:t>
            </a:fld>
            <a:endParaRPr lang="ru-RU" dirty="0"/>
          </a:p>
        </p:txBody>
      </p:sp>
    </p:spTree>
    <p:extLst>
      <p:ext uri="{BB962C8B-B14F-4D97-AF65-F5344CB8AC3E}">
        <p14:creationId xmlns:p14="http://schemas.microsoft.com/office/powerpoint/2010/main" val="1291703685"/>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35576D-7A89-4D36-9FD7-8BE3EE85DE35}" type="datetimeFigureOut">
              <a:rPr lang="ru-RU" smtClean="0"/>
              <a:t>13.05.2014</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C1282E4-1621-40BD-A169-7412B290D2B3}" type="slidenum">
              <a:rPr lang="ru-RU" smtClean="0"/>
              <a:t>‹#›</a:t>
            </a:fld>
            <a:endParaRPr lang="ru-RU" dirty="0"/>
          </a:p>
        </p:txBody>
      </p:sp>
    </p:spTree>
    <p:extLst>
      <p:ext uri="{BB962C8B-B14F-4D97-AF65-F5344CB8AC3E}">
        <p14:creationId xmlns:p14="http://schemas.microsoft.com/office/powerpoint/2010/main" val="2306872726"/>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735576D-7A89-4D36-9FD7-8BE3EE85DE35}" type="datetimeFigureOut">
              <a:rPr lang="ru-RU" smtClean="0"/>
              <a:t>13.05.2014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C1282E4-1621-40BD-A169-7412B290D2B3}" type="slidenum">
              <a:rPr lang="ru-RU" smtClean="0"/>
              <a:t>‹#›</a:t>
            </a:fld>
            <a:endParaRPr lang="ru-RU" dirty="0"/>
          </a:p>
        </p:txBody>
      </p:sp>
    </p:spTree>
    <p:extLst>
      <p:ext uri="{BB962C8B-B14F-4D97-AF65-F5344CB8AC3E}">
        <p14:creationId xmlns:p14="http://schemas.microsoft.com/office/powerpoint/2010/main" val="3408311713"/>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735576D-7A89-4D36-9FD7-8BE3EE85DE35}" type="datetimeFigureOut">
              <a:rPr lang="ru-RU" smtClean="0"/>
              <a:t>13.05.2014</a:t>
            </a:fld>
            <a:endParaRPr lang="ru-RU"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C1282E4-1621-40BD-A169-7412B290D2B3}" type="slidenum">
              <a:rPr lang="ru-RU" smtClean="0"/>
              <a:t>‹#›</a:t>
            </a:fld>
            <a:endParaRPr lang="ru-RU" dirty="0"/>
          </a:p>
        </p:txBody>
      </p:sp>
    </p:spTree>
    <p:extLst>
      <p:ext uri="{BB962C8B-B14F-4D97-AF65-F5344CB8AC3E}">
        <p14:creationId xmlns:p14="http://schemas.microsoft.com/office/powerpoint/2010/main" val="508941575"/>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735576D-7A89-4D36-9FD7-8BE3EE85DE35}" type="datetimeFigureOut">
              <a:rPr lang="ru-RU" smtClean="0"/>
              <a:t>13.05.2014</a:t>
            </a:fld>
            <a:endParaRPr lang="ru-RU"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C1282E4-1621-40BD-A169-7412B290D2B3}" type="slidenum">
              <a:rPr lang="ru-RU" smtClean="0"/>
              <a:t>‹#›</a:t>
            </a:fld>
            <a:endParaRPr lang="ru-RU" dirty="0"/>
          </a:p>
        </p:txBody>
      </p:sp>
    </p:spTree>
    <p:extLst>
      <p:ext uri="{BB962C8B-B14F-4D97-AF65-F5344CB8AC3E}">
        <p14:creationId xmlns:p14="http://schemas.microsoft.com/office/powerpoint/2010/main" val="3324322502"/>
      </p:ext>
    </p:extLst>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 id="2147483977" r:id="rId12"/>
    <p:sldLayoutId id="2147483978" r:id="rId13"/>
    <p:sldLayoutId id="2147483979" r:id="rId14"/>
    <p:sldLayoutId id="2147483980" r:id="rId15"/>
    <p:sldLayoutId id="2147483981" r:id="rId16"/>
  </p:sldLayoutIdLst>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89213" y="1429555"/>
            <a:ext cx="8915399" cy="2343955"/>
          </a:xfrm>
        </p:spPr>
        <p:txBody>
          <a:bodyPr>
            <a:normAutofit/>
          </a:bodyPr>
          <a:lstStyle/>
          <a:p>
            <a:r>
              <a:rPr lang="uk-UA" dirty="0" smtClean="0"/>
              <a:t>Презентація на тему: </a:t>
            </a:r>
            <a:r>
              <a:rPr lang="en-US" dirty="0" smtClean="0"/>
              <a:t>Nutella</a:t>
            </a:r>
            <a:endParaRPr lang="ru-RU" dirty="0"/>
          </a:p>
        </p:txBody>
      </p:sp>
      <p:sp>
        <p:nvSpPr>
          <p:cNvPr id="3" name="Подзаголовок 2"/>
          <p:cNvSpPr>
            <a:spLocks noGrp="1"/>
          </p:cNvSpPr>
          <p:nvPr>
            <p:ph type="subTitle" idx="1"/>
          </p:nvPr>
        </p:nvSpPr>
        <p:spPr/>
        <p:txBody>
          <a:bodyPr/>
          <a:lstStyle/>
          <a:p>
            <a:r>
              <a:rPr lang="uk-UA" dirty="0" smtClean="0">
                <a:solidFill>
                  <a:srgbClr val="7030A0"/>
                </a:solidFill>
              </a:rPr>
              <a:t>Студентки групи 42 КД 2/9 Прудько Крістіни</a:t>
            </a:r>
            <a:endParaRPr lang="ru-RU" dirty="0">
              <a:solidFill>
                <a:srgbClr val="7030A0"/>
              </a:solidFill>
            </a:endParaRPr>
          </a:p>
        </p:txBody>
      </p:sp>
    </p:spTree>
    <p:extLst>
      <p:ext uri="{BB962C8B-B14F-4D97-AF65-F5344CB8AC3E}">
        <p14:creationId xmlns:p14="http://schemas.microsoft.com/office/powerpoint/2010/main" val="2497079992"/>
      </p:ext>
    </p:extLst>
  </p:cSld>
  <p:clrMapOvr>
    <a:masterClrMapping/>
  </p:clrMapOvr>
  <mc:AlternateContent xmlns:mc="http://schemas.openxmlformats.org/markup-compatibility/2006" xmlns:p14="http://schemas.microsoft.com/office/powerpoint/2010/main">
    <mc:Choice Requires="p14">
      <p:transition spd="slow" p14:dur="3500">
        <p14:reveal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18197" y="2653049"/>
            <a:ext cx="9607640" cy="4043966"/>
          </a:xfrm>
        </p:spPr>
        <p:txBody>
          <a:bodyPr>
            <a:normAutofit fontScale="92500" lnSpcReduction="20000"/>
          </a:bodyPr>
          <a:lstStyle/>
          <a:p>
            <a:r>
              <a:rPr lang="uk-UA" dirty="0"/>
              <a:t>До Дня "Нутелли" було приурочено створення віртуального міста - Нутеллавілль . Зміст сайту міста - у віршах, рецептах і малюнках - повністю присвячено "Нутеллі" .</a:t>
            </a:r>
            <a:endParaRPr lang="ru-RU" dirty="0"/>
          </a:p>
          <a:p>
            <a:r>
              <a:rPr lang="uk-UA" dirty="0"/>
              <a:t>У лютому 2009 року Facebook оприлюднив рейтинг найбільш відвідуваних сторінок сайту. Третє місце посіла сторінка "Нутелли", набравши майже 3 мільйонів шанувальників (перше і друге місця зайняли президент США Барак Обама і Coca -Cola відповідно).</a:t>
            </a:r>
            <a:endParaRPr lang="ru-RU" dirty="0"/>
          </a:p>
          <a:p>
            <a:r>
              <a:rPr lang="uk-UA" dirty="0"/>
              <a:t>До чемпіонату Європи з футболу в 2008 році була випущена недзвичайна скляна банка "Нутелли", вагою 850 грам, одягнена в "італійську спортивну форму". Тираж цієї упаковки склав всього 3,5 мільйона банок і продавався тільки протягом травня 2008 року.</a:t>
            </a:r>
            <a:endParaRPr lang="ru-RU" dirty="0"/>
          </a:p>
          <a:p>
            <a:r>
              <a:rPr lang="uk-UA" dirty="0"/>
              <a:t>Паста Nutella на хлібі,  шанувальники "Нутелли" виділяють 50 способів, як можна її їсти: від звичайних, - з білим хлібом або печивом, до найоригінальніших - наприклад, таких, як намазування пасти на хотдоги. Ну, а ласуни, напевно не відмовляють собі в задоволення з'їсти пару ложечок "Нутелли" у чистому вигляді.</a:t>
            </a:r>
            <a:endParaRPr lang="ru-RU" dirty="0"/>
          </a:p>
          <a:p>
            <a:pPr marL="0" indent="0" algn="just">
              <a:buNone/>
            </a:pPr>
            <a:r>
              <a:rPr lang="ru-RU" dirty="0">
                <a:latin typeface="Calibri" panose="020F0502020204030204" pitchFamily="34" charset="0"/>
              </a:rPr>
              <a:t/>
            </a:r>
            <a:br>
              <a:rPr lang="ru-RU" dirty="0">
                <a:latin typeface="Calibri" panose="020F0502020204030204" pitchFamily="34" charset="0"/>
              </a:rPr>
            </a:br>
            <a:endParaRPr lang="ru-RU" dirty="0">
              <a:latin typeface="Calibri" panose="020F0502020204030204" pitchFamily="34" charset="0"/>
            </a:endParaRPr>
          </a:p>
        </p:txBody>
      </p:sp>
      <p:pic>
        <p:nvPicPr>
          <p:cNvPr id="6147" name="Рисунок 12" descr="http://selfire.com/wp-content/uploads/2011/03/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0186" y="172187"/>
            <a:ext cx="4254500" cy="2480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534818"/>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uk-UA" dirty="0"/>
              <a:t>Реклама і акції від "Нутелли"</a:t>
            </a:r>
            <a:r>
              <a:rPr lang="ru-RU" dirty="0"/>
              <a:t/>
            </a:r>
            <a:br>
              <a:rPr lang="ru-RU" dirty="0"/>
            </a:br>
            <a:endParaRPr lang="ru-RU" dirty="0"/>
          </a:p>
        </p:txBody>
      </p:sp>
      <p:sp>
        <p:nvSpPr>
          <p:cNvPr id="11" name="Объект 10"/>
          <p:cNvSpPr>
            <a:spLocks noGrp="1"/>
          </p:cNvSpPr>
          <p:nvPr>
            <p:ph idx="1"/>
          </p:nvPr>
        </p:nvSpPr>
        <p:spPr>
          <a:xfrm>
            <a:off x="7379595" y="1673717"/>
            <a:ext cx="4264119" cy="4855335"/>
          </a:xfrm>
        </p:spPr>
        <p:txBody>
          <a:bodyPr>
            <a:normAutofit/>
          </a:bodyPr>
          <a:lstStyle/>
          <a:p>
            <a:r>
              <a:rPr lang="uk-UA" dirty="0"/>
              <a:t>"Нутелла"  весь час проводить рекламні акції свого продукту, не зважаючи на і так дуже велику популярність, це і акція </a:t>
            </a:r>
            <a:r>
              <a:rPr lang="uk-UA" i="1" dirty="0"/>
              <a:t>«Нутелла. Сімейний сніданок в Італії»</a:t>
            </a:r>
            <a:r>
              <a:rPr lang="uk-UA" dirty="0"/>
              <a:t>, і акція «Масляничний марафон», а також акція приурочена до євро 2012 </a:t>
            </a:r>
            <a:r>
              <a:rPr lang="uk-UA" i="1" dirty="0"/>
              <a:t>«Грай з Нутелла» </a:t>
            </a:r>
            <a:r>
              <a:rPr lang="uk-UA" dirty="0"/>
              <a:t>і це лише не велика частина акцій,  які проводяться "Нутеллою" лише на тереторії України.</a:t>
            </a:r>
            <a:endParaRPr lang="ru-RU" dirty="0"/>
          </a:p>
          <a:p>
            <a:endParaRPr lang="ru-RU" dirty="0"/>
          </a:p>
        </p:txBody>
      </p:sp>
      <p:pic>
        <p:nvPicPr>
          <p:cNvPr id="7172" name="Picture 4" descr="&amp;acy;&amp;kcy;&amp;tscy;&amp;iukcy;&amp;yacy; «&amp;Gcy;&amp;rcy;&amp;acy;&amp;jcy; &amp;zcy; Nutella. &amp;Ocy;&amp;tcy;&amp;rcy;&amp;icy;&amp;mcy;&amp;ucy;&amp;jcy; &amp;fcy;&amp;ucy;&amp;tcy;&amp;bcy;&amp;ocy;&amp;lcy;&amp;softcy;&amp;ncy;&amp;iukcy; &amp;pcy;&amp;ocy;&amp;dcy;&amp;acy;&amp;rcy;&amp;ucy;&amp;ncy;&amp;kcy;&amp;ic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4685" y="1493949"/>
            <a:ext cx="3843151" cy="4752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938071"/>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28563" y="1270000"/>
            <a:ext cx="8184383" cy="1254259"/>
          </a:xfrm>
        </p:spPr>
        <p:txBody>
          <a:bodyPr>
            <a:normAutofit/>
          </a:bodyPr>
          <a:lstStyle/>
          <a:p>
            <a:pPr marL="0" indent="0" algn="just">
              <a:buNone/>
            </a:pPr>
            <a:r>
              <a:rPr lang="en-US" dirty="0">
                <a:latin typeface="Calibri" panose="020F0502020204030204" pitchFamily="34" charset="0"/>
              </a:rPr>
              <a:t/>
            </a:r>
            <a:br>
              <a:rPr lang="en-US" dirty="0">
                <a:latin typeface="Calibri" panose="020F0502020204030204" pitchFamily="34" charset="0"/>
              </a:rPr>
            </a:br>
            <a:r>
              <a:rPr lang="en-US" b="1" dirty="0">
                <a:latin typeface="Calibri" panose="020F0502020204030204" pitchFamily="34" charset="0"/>
              </a:rPr>
              <a:t/>
            </a:r>
            <a:br>
              <a:rPr lang="en-US" b="1" dirty="0">
                <a:latin typeface="Calibri" panose="020F0502020204030204" pitchFamily="34" charset="0"/>
              </a:rPr>
            </a:br>
            <a:endParaRPr lang="ru-RU" dirty="0">
              <a:latin typeface="Calibri" panose="020F0502020204030204" pitchFamily="34" charset="0"/>
            </a:endParaRPr>
          </a:p>
        </p:txBody>
      </p:sp>
      <p:pic>
        <p:nvPicPr>
          <p:cNvPr id="8194" name="Picture 2" descr="&amp;Acy;&amp;kcy;&amp;tscy;&amp;icy;&amp;yacy;  «Nutella» (&amp;Ncy;&amp;ucy;&amp;tcy;&amp;iecy;&amp;lcy;&amp;lcy;&amp;acy;) «&amp;Bcy;&amp;lcy;&amp;icy;&amp;ncy;&amp;ncy;&amp;acy;&amp;yacy; &amp;Ecy;&amp;scy;&amp;tcy;&amp;acy;&amp;fcy;&amp;iecy;&amp;tcy;&amp;acy; c Nutel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5683" y="2058994"/>
            <a:ext cx="4552950" cy="273367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8229600" y="2133171"/>
            <a:ext cx="3515932" cy="2585323"/>
          </a:xfrm>
          <a:prstGeom prst="rect">
            <a:avLst/>
          </a:prstGeom>
        </p:spPr>
        <p:txBody>
          <a:bodyPr wrap="square">
            <a:spAutoFit/>
          </a:bodyPr>
          <a:lstStyle/>
          <a:p>
            <a:r>
              <a:rPr lang="uk-UA" dirty="0"/>
              <a:t>Дорогі друзі! 10 лютого стартує традиційний Масляничний марафон від Nutella! Приймайте участь, виконуйте конкурсні завдання і отримуйте призи! </a:t>
            </a:r>
            <a:br>
              <a:rPr lang="uk-UA" dirty="0"/>
            </a:br>
            <a:r>
              <a:rPr lang="uk-UA" dirty="0"/>
              <a:t>Призи: </a:t>
            </a:r>
            <a:br>
              <a:rPr lang="uk-UA" dirty="0"/>
            </a:br>
            <a:r>
              <a:rPr lang="uk-UA" dirty="0"/>
              <a:t/>
            </a:r>
            <a:br>
              <a:rPr lang="uk-UA" dirty="0"/>
            </a:br>
            <a:r>
              <a:rPr lang="uk-UA" dirty="0"/>
              <a:t>    </a:t>
            </a:r>
            <a:endParaRPr lang="ru-RU" dirty="0"/>
          </a:p>
        </p:txBody>
      </p:sp>
    </p:spTree>
    <p:extLst>
      <p:ext uri="{BB962C8B-B14F-4D97-AF65-F5344CB8AC3E}">
        <p14:creationId xmlns:p14="http://schemas.microsoft.com/office/powerpoint/2010/main" val="1809567851"/>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97127" y="283335"/>
            <a:ext cx="10058400" cy="1166969"/>
          </a:xfrm>
        </p:spPr>
        <p:txBody>
          <a:bodyPr/>
          <a:lstStyle/>
          <a:p>
            <a:pPr algn="ctr"/>
            <a:r>
              <a:rPr lang="uk-UA" dirty="0" smtClean="0"/>
              <a:t>Рекламний ролик</a:t>
            </a:r>
            <a:endParaRPr lang="ru-RU" dirty="0"/>
          </a:p>
        </p:txBody>
      </p:sp>
      <p:pic>
        <p:nvPicPr>
          <p:cNvPr id="9218" name="Picture 2" descr="&amp;Tcy;&amp;iecy;&amp;lcy;&amp;iecy;&amp;rcy;&amp;iecy;&amp;kcy;&amp;lcy;&amp;acy;&amp;mcy;&amp;acy; &quot;&amp;KHcy;&amp;ocy;&amp;rcy;&amp;ocy;&amp;shcy;&amp;icy;&amp;jcy; &amp;dcy;&amp;iecy;&amp;ncy;&amp;softcy; &amp;ncy;&amp;acy;&amp;chcy;&amp;icy;&amp;ncy;&amp;acy;&amp;iecy;&amp;tcy;&amp;scy;&amp;yacy; &amp;scy; Nutella&quot;, &amp;bcy;&amp;rcy;&amp;iecy;&amp;ncy;&amp;dcy;: Nutella, &amp;acy;&amp;gcy;&amp;iecy;&amp;ncy;&amp;tcy;&amp;scy;&amp;tcy;&amp;vcy;&amp;ocy;: MILK"/>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64572" y="1450304"/>
            <a:ext cx="5175249" cy="3881437"/>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4564573" y="5720491"/>
            <a:ext cx="5175248" cy="646331"/>
          </a:xfrm>
          <a:prstGeom prst="rect">
            <a:avLst/>
          </a:prstGeom>
        </p:spPr>
        <p:txBody>
          <a:bodyPr wrap="square">
            <a:spAutoFit/>
          </a:bodyPr>
          <a:lstStyle/>
          <a:p>
            <a:r>
              <a:rPr lang="uk-UA" dirty="0"/>
              <a:t>Телереклама "Хороший день починається з Nutella", бренд: Nutella, агентство: MILK</a:t>
            </a:r>
            <a:endParaRPr lang="ru-RU" dirty="0"/>
          </a:p>
        </p:txBody>
      </p:sp>
    </p:spTree>
    <p:extLst>
      <p:ext uri="{BB962C8B-B14F-4D97-AF65-F5344CB8AC3E}">
        <p14:creationId xmlns:p14="http://schemas.microsoft.com/office/powerpoint/2010/main" val="2122207760"/>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34862" y="128789"/>
            <a:ext cx="9318938" cy="981969"/>
          </a:xfrm>
        </p:spPr>
        <p:txBody>
          <a:bodyPr>
            <a:normAutofit fontScale="90000"/>
          </a:bodyPr>
          <a:lstStyle/>
          <a:p>
            <a:pPr algn="ctr"/>
            <a:r>
              <a:rPr lang="uk-UA" dirty="0"/>
              <a:t>Висновок</a:t>
            </a:r>
            <a:r>
              <a:rPr lang="ru-RU" b="1" dirty="0" smtClean="0"/>
              <a:t> </a:t>
            </a:r>
            <a:r>
              <a:rPr lang="ru-RU" b="1" dirty="0"/>
              <a:t/>
            </a:r>
            <a:br>
              <a:rPr lang="ru-RU" b="1" dirty="0"/>
            </a:br>
            <a:r>
              <a:rPr lang="ru-RU" dirty="0"/>
              <a:t/>
            </a:r>
            <a:br>
              <a:rPr lang="ru-RU" dirty="0"/>
            </a:br>
            <a:endParaRPr lang="ru-RU" dirty="0"/>
          </a:p>
        </p:txBody>
      </p:sp>
      <p:sp>
        <p:nvSpPr>
          <p:cNvPr id="7" name="Rectangle 3"/>
          <p:cNvSpPr>
            <a:spLocks noGrp="1" noChangeArrowheads="1"/>
          </p:cNvSpPr>
          <p:nvPr>
            <p:ph idx="1"/>
          </p:nvPr>
        </p:nvSpPr>
        <p:spPr bwMode="auto">
          <a:xfrm>
            <a:off x="1545463" y="3520920"/>
            <a:ext cx="10315977" cy="3052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uk-UA" sz="1700" dirty="0"/>
              <a:t>Весь цей успіх став можливий  завдяки продукції, яку «винайшов» П’єтро Ферреро та його син Мікеле, на той час ще зовсім молодий чоловік. Ще одним ключем до успіху стала ефективна мережа продажів, організована братом П’єтро – Джованні (</a:t>
            </a:r>
            <a:r>
              <a:rPr lang="ru-RU" sz="1700" dirty="0"/>
              <a:t>Giovanni</a:t>
            </a:r>
            <a:r>
              <a:rPr lang="uk-UA" sz="1700" dirty="0"/>
              <a:t>). Працює Компанія під гаслом Фонду </a:t>
            </a:r>
            <a:r>
              <a:rPr lang="ru-RU" sz="1700" dirty="0"/>
              <a:t>Ferrero</a:t>
            </a:r>
            <a:r>
              <a:rPr lang="uk-UA" sz="1700" dirty="0"/>
              <a:t>: «Працювати, створювати, дарувати». П’єтро Ферреро (</a:t>
            </a:r>
            <a:r>
              <a:rPr lang="ru-RU" sz="1700" dirty="0"/>
              <a:t>Pietro Ferrero</a:t>
            </a:r>
            <a:r>
              <a:rPr lang="uk-UA" sz="1700" dirty="0"/>
              <a:t>) помер у 1949 році.</a:t>
            </a:r>
            <a:endParaRPr lang="ru-RU" sz="1700" dirty="0"/>
          </a:p>
          <a:p>
            <a:r>
              <a:rPr lang="uk-UA" sz="1700" dirty="0"/>
              <a:t>Наразі історія </a:t>
            </a:r>
            <a:r>
              <a:rPr lang="ru-RU" sz="1700" dirty="0"/>
              <a:t>Ferrero</a:t>
            </a:r>
            <a:r>
              <a:rPr lang="uk-UA" sz="1700" dirty="0"/>
              <a:t> продовжується уже в третьому поколінні. </a:t>
            </a:r>
            <a:r>
              <a:rPr lang="ru-RU" sz="1700" dirty="0"/>
              <a:t>П’єтро та Джованні Ферреро, сини Мікеле та Марії Франки, спільно очолюють Групу протягом 10 років. В квітні 2011 року П’єтро Ферреро (Pietro Ferrero) трагічно загинув в ПАР, де він перебував із гуманітарною місією. П’єтро був її ідейним наставником і сам безпосередньо керував процесом оновлення «Соціальних підприємств» Ferrero.</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Calibri" panose="020F0502020204030204" pitchFamily="34" charset="0"/>
            </a:endParaRPr>
          </a:p>
        </p:txBody>
      </p:sp>
      <p:pic>
        <p:nvPicPr>
          <p:cNvPr id="10242" name="Рисунок 14" descr="http://selfire.com/wp-content/uploads/2011/0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7977" y="854812"/>
            <a:ext cx="3790950" cy="260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6891063"/>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627290" y="3442707"/>
            <a:ext cx="8783392" cy="3139321"/>
          </a:xfrm>
          <a:prstGeom prst="rect">
            <a:avLst/>
          </a:prstGeom>
        </p:spPr>
        <p:txBody>
          <a:bodyPr wrap="square">
            <a:spAutoFit/>
          </a:bodyPr>
          <a:lstStyle/>
          <a:p>
            <a:r>
              <a:rPr lang="ru-RU" dirty="0"/>
              <a:t>Сьогодні Джованні Ферреро (Giovanni Ferrero) продовжує успішно керувати Компанією, ставлячи перед собою</a:t>
            </a:r>
            <a:r>
              <a:rPr lang="uk-UA" dirty="0"/>
              <a:t>, </a:t>
            </a:r>
            <a:r>
              <a:rPr lang="ru-RU" dirty="0"/>
              <a:t> ще більш високі цілі та пітримуючи позитивний настрій і мотивацію, – як це раніше робили його батьки та старший брат. Сьогодні, як і раніше, діяльність Компанії базується на міцних сімейних цінностях.</a:t>
            </a:r>
          </a:p>
          <a:p>
            <a:r>
              <a:rPr lang="ru-RU" dirty="0"/>
              <a:t>Історія Ferrero – це історія не лише про бренди, фінансові показники та зростання міжнародної компанії, – це історія про прекрасну й вольову сім’ю з П’ємонта, яка спрямовує свої ресурси на постійний розв</a:t>
            </a:r>
            <a:r>
              <a:rPr lang="uk-UA" dirty="0"/>
              <a:t>иток і процвітання.</a:t>
            </a:r>
            <a:endParaRPr lang="ru-RU" dirty="0"/>
          </a:p>
          <a:p>
            <a:r>
              <a:rPr lang="uk-UA" dirty="0"/>
              <a:t>"Нутелла" очолила представлений в 2007 році журналом Forbes рейтинг 10 простих ідей, які принесли мільярди своїм творцям.</a:t>
            </a:r>
            <a:endParaRPr lang="ru-RU" dirty="0"/>
          </a:p>
        </p:txBody>
      </p:sp>
      <p:pic>
        <p:nvPicPr>
          <p:cNvPr id="11266" name="Рисунок 13" descr="http://selfire.com/wp-content/uploads/2011/0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1701" y="622948"/>
            <a:ext cx="37973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9039446"/>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290333"/>
            <a:ext cx="8911687" cy="1280890"/>
          </a:xfrm>
        </p:spPr>
        <p:txBody>
          <a:bodyPr>
            <a:normAutofit/>
          </a:bodyPr>
          <a:lstStyle/>
          <a:p>
            <a:pPr algn="ctr"/>
            <a:r>
              <a:rPr lang="en-US" dirty="0" smtClean="0"/>
              <a:t>Nutella</a:t>
            </a:r>
            <a:r>
              <a:rPr lang="ru-RU" dirty="0" smtClean="0"/>
              <a:t/>
            </a:r>
            <a:br>
              <a:rPr lang="ru-RU" dirty="0" smtClean="0"/>
            </a:br>
            <a:endParaRPr lang="ru-RU" dirty="0"/>
          </a:p>
        </p:txBody>
      </p:sp>
      <p:sp>
        <p:nvSpPr>
          <p:cNvPr id="3" name="Объект 2"/>
          <p:cNvSpPr>
            <a:spLocks noGrp="1"/>
          </p:cNvSpPr>
          <p:nvPr>
            <p:ph idx="1"/>
          </p:nvPr>
        </p:nvSpPr>
        <p:spPr>
          <a:xfrm>
            <a:off x="6816702" y="1571223"/>
            <a:ext cx="4687910" cy="3812146"/>
          </a:xfrm>
        </p:spPr>
        <p:txBody>
          <a:bodyPr>
            <a:normAutofit/>
          </a:bodyPr>
          <a:lstStyle/>
          <a:p>
            <a:r>
              <a:rPr lang="uk-UA" dirty="0"/>
              <a:t>Солодощі улюблені ласощі  дітей і дорослих.  І така смачна шоколадно- горіхова паста під назвою «Нутелла» є не виключенням з правил, саме вона є одним з най улюбленішим сніданком дітей.</a:t>
            </a:r>
            <a:endParaRPr lang="ru-RU" dirty="0"/>
          </a:p>
          <a:p>
            <a:r>
              <a:rPr lang="en-US" dirty="0" smtClean="0"/>
              <a:t>Nutella </a:t>
            </a:r>
            <a:r>
              <a:rPr lang="uk-UA" dirty="0" smtClean="0"/>
              <a:t> </a:t>
            </a:r>
            <a:r>
              <a:rPr lang="uk-UA" dirty="0"/>
              <a:t>- зареєстрований товарний знак солодкого спреда з лісових горіхів з додаванням какао та молока. Випускається італійською компанією Ferrero SpA з 1964 року, а пізніше - і філіями. Продається в 75 країнах світу.</a:t>
            </a:r>
            <a:endParaRPr lang="ru-RU" dirty="0"/>
          </a:p>
        </p:txBody>
      </p:sp>
      <p:pic>
        <p:nvPicPr>
          <p:cNvPr id="1026" name="Рисунок 1" descr="http://selfire.com/wp-content/uploads/2011/03/nutella-group-490x3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4107" y="2481419"/>
            <a:ext cx="4382595" cy="290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6375571"/>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ОСНОВНІ СКЛАДОВІ </a:t>
            </a:r>
            <a:r>
              <a:rPr lang="en-US" dirty="0" smtClean="0"/>
              <a:t>Nutella</a:t>
            </a:r>
            <a:endParaRPr lang="ru-RU" dirty="0"/>
          </a:p>
        </p:txBody>
      </p:sp>
      <p:sp>
        <p:nvSpPr>
          <p:cNvPr id="5" name="Объект 4"/>
          <p:cNvSpPr>
            <a:spLocks noGrp="1"/>
          </p:cNvSpPr>
          <p:nvPr>
            <p:ph idx="1"/>
          </p:nvPr>
        </p:nvSpPr>
        <p:spPr/>
        <p:txBody>
          <a:bodyPr/>
          <a:lstStyle/>
          <a:p>
            <a:r>
              <a:rPr lang="uk-UA" dirty="0"/>
              <a:t>Цукор, пальмова олія, лісовий горіх 13%, знежирене какао 7,4%, знежирене сухе молоко 5%, лактоза, суха сироватка, емульгатор (соєвий лецитин), ароматизатор ідентичний натуральному (ванілін</a:t>
            </a:r>
            <a:r>
              <a:rPr lang="uk-UA" dirty="0" smtClean="0"/>
              <a:t>).</a:t>
            </a:r>
            <a:endParaRPr lang="en-US" dirty="0" smtClean="0"/>
          </a:p>
          <a:p>
            <a:r>
              <a:rPr lang="uk-UA" dirty="0"/>
              <a:t>Склад варіюється від країни до країни: наприклад, в італійській версії, вміст цукру менше, ніж у французькій. У варіанті для Росії, США, Канади, України та Мексики використовується пальмова олія (до 2006 року застосовувалося арахісове) замість рослинного. Незначно коливається процентна частка сухого молока: від 5% (у Росії, Італії, Греції) до 8,7% (в Австралії та Новій Зеландії).</a:t>
            </a:r>
            <a:endParaRPr lang="ru-RU" dirty="0"/>
          </a:p>
        </p:txBody>
      </p:sp>
    </p:spTree>
    <p:extLst>
      <p:ext uri="{BB962C8B-B14F-4D97-AF65-F5344CB8AC3E}">
        <p14:creationId xmlns:p14="http://schemas.microsoft.com/office/powerpoint/2010/main" val="4265941517"/>
      </p:ext>
    </p:extLst>
  </p:cSld>
  <p:clrMapOvr>
    <a:masterClrMapping/>
  </p:clrMapOvr>
  <mc:AlternateContent xmlns:mc="http://schemas.openxmlformats.org/markup-compatibility/2006" xmlns:p14="http://schemas.microsoft.com/office/powerpoint/2010/main">
    <mc:Choice Requires="p14">
      <p:transition>
        <p14:reveal dir="r"/>
      </p:transition>
    </mc:Choice>
    <mc:Fallback xmlns="">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519331"/>
            <a:ext cx="8911687" cy="744711"/>
          </a:xfrm>
        </p:spPr>
        <p:txBody>
          <a:bodyPr/>
          <a:lstStyle/>
          <a:p>
            <a:pPr algn="ctr"/>
            <a:r>
              <a:rPr lang="uk-UA" dirty="0" smtClean="0"/>
              <a:t>Історія створення бренда</a:t>
            </a:r>
            <a:endParaRPr lang="ru-RU" dirty="0"/>
          </a:p>
        </p:txBody>
      </p:sp>
      <p:sp>
        <p:nvSpPr>
          <p:cNvPr id="8" name="Объект 7"/>
          <p:cNvSpPr>
            <a:spLocks noGrp="1"/>
          </p:cNvSpPr>
          <p:nvPr>
            <p:ph idx="1"/>
          </p:nvPr>
        </p:nvSpPr>
        <p:spPr>
          <a:xfrm>
            <a:off x="2592925" y="3534271"/>
            <a:ext cx="8814396" cy="3162744"/>
          </a:xfrm>
        </p:spPr>
        <p:txBody>
          <a:bodyPr>
            <a:normAutofit fontScale="92500" lnSpcReduction="10000"/>
          </a:bodyPr>
          <a:lstStyle/>
          <a:p>
            <a:r>
              <a:rPr lang="uk-UA" dirty="0"/>
              <a:t>У 1946 році П'єтро Ферреро , уродженцю італійській провінції Кунео , у спадок від батьків перейшла невелика булочна в місті Альба на півночі Італії. Через постійні  фантазії і любові до експериментів з продуктами, П'єтро перетворив свою крамницю в кондитерський магазинчик з крихітною майстерні. У ній-то він і проводив весь свій вільний час, експериментуючи з різними інгредієнтами, щоб порадувати своїх покупців свіжими і різноманітними кондитерськими виробами. У цьому йому допомагала дружина П'єра і брат Джованні У тому ж 1946 він винаходить справжній делікатес - м'який шоколадний батончик з просмажених подрібнених лісових горіхів і какао -масла. Нові ласощі отримує назву "джандуйо" ("Gianduja", "Giandujot" ), по імені карнавального персонажа, який брав участь у першій рекламі батончика .</a:t>
            </a:r>
            <a:endParaRPr lang="ru-RU" dirty="0"/>
          </a:p>
          <a:p>
            <a:endParaRPr lang="ru-RU" dirty="0"/>
          </a:p>
        </p:txBody>
      </p:sp>
      <p:sp>
        <p:nvSpPr>
          <p:cNvPr id="9" name="Прямоугольник 8"/>
          <p:cNvSpPr/>
          <p:nvPr/>
        </p:nvSpPr>
        <p:spPr>
          <a:xfrm>
            <a:off x="2305319" y="1930400"/>
            <a:ext cx="6239880" cy="646331"/>
          </a:xfrm>
          <a:prstGeom prst="rect">
            <a:avLst/>
          </a:prstGeom>
        </p:spPr>
        <p:txBody>
          <a:bodyPr wrap="square">
            <a:spAutoFit/>
          </a:bodyPr>
          <a:lstStyle/>
          <a:p>
            <a:pPr algn="just"/>
            <a:r>
              <a:rPr lang="ru-RU" dirty="0" smtClean="0">
                <a:latin typeface="Calibri" panose="020F0502020204030204" pitchFamily="34" charset="0"/>
              </a:rPr>
              <a:t/>
            </a:r>
            <a:br>
              <a:rPr lang="ru-RU" dirty="0" smtClean="0">
                <a:latin typeface="Calibri" panose="020F0502020204030204" pitchFamily="34" charset="0"/>
              </a:rPr>
            </a:br>
            <a:endParaRPr lang="ru-RU" dirty="0">
              <a:latin typeface="Calibri" panose="020F0502020204030204" pitchFamily="34" charset="0"/>
            </a:endParaRPr>
          </a:p>
        </p:txBody>
      </p:sp>
      <p:pic>
        <p:nvPicPr>
          <p:cNvPr id="2050" name="Рисунок 3" descr="http://selfire.com/wp-content/uploads/2011/03/12-490x2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5143" y="1476870"/>
            <a:ext cx="46672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0017659"/>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p:cNvSpPr>
            <a:spLocks noChangeArrowheads="1"/>
          </p:cNvSpPr>
          <p:nvPr/>
        </p:nvSpPr>
        <p:spPr bwMode="auto">
          <a:xfrm>
            <a:off x="489397" y="4311021"/>
            <a:ext cx="750838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lumMod val="95000"/>
                  <a:lumOff val="5000"/>
                </a:schemeClr>
              </a:solidFill>
              <a:effectLst/>
              <a:latin typeface="Calibri" panose="020F0502020204030204" pitchFamily="34" charset="0"/>
            </a:endParaRPr>
          </a:p>
        </p:txBody>
      </p:sp>
      <p:sp>
        <p:nvSpPr>
          <p:cNvPr id="6" name="Объект 5"/>
          <p:cNvSpPr>
            <a:spLocks noGrp="1"/>
          </p:cNvSpPr>
          <p:nvPr>
            <p:ph idx="1"/>
          </p:nvPr>
        </p:nvSpPr>
        <p:spPr>
          <a:xfrm>
            <a:off x="3497808" y="978794"/>
            <a:ext cx="7616660" cy="5087155"/>
          </a:xfrm>
        </p:spPr>
        <p:txBody>
          <a:bodyPr>
            <a:normAutofit/>
          </a:bodyPr>
          <a:lstStyle/>
          <a:p>
            <a:r>
              <a:rPr lang="uk-UA" dirty="0"/>
              <a:t>Паста Giandujot від FerreroПервая "паста джандуйо" випускалася у вигляді невеликих брикетів, загорнутих в тонку фольгу з етикеткою, на якій рум'яна п'ємонтська  селянка обіймала двох веселих дітей. Це було воістину оригінальним і при цьому економічним частуванням - шоколадний батончик могли дозволити собі навіть самі небагаті жителі провінційного міста Альба, до того ж новий винахід було вельми смачним, поживним і ситним. Як правило, італійські мами нарізали  "джандуйо" тонкими скибочками і робили солодкі бутерброди для своїх дітей , які потай викидали хліб і їли пасту в чистому вигляді.</a:t>
            </a:r>
            <a:endParaRPr lang="ru-RU" dirty="0"/>
          </a:p>
          <a:p>
            <a:r>
              <a:rPr lang="uk-UA" dirty="0"/>
              <a:t>В один із спекотних літніх днів в крамницю сім'ї Ферреро надійшов важливе замовлення від мерії міста на виготовлення великої партії батончиків "джандуйо" для міського свята . П'єтро, разом зі своїми вірними помічниками, підготував сотні смачних горіхових тістечок для прийдешнього торжества і з легким серцем пішов спати .</a:t>
            </a:r>
            <a:endParaRPr lang="ru-RU" dirty="0"/>
          </a:p>
          <a:p>
            <a:endParaRPr lang="ru-RU" dirty="0"/>
          </a:p>
        </p:txBody>
      </p:sp>
    </p:spTree>
    <p:extLst>
      <p:ext uri="{BB962C8B-B14F-4D97-AF65-F5344CB8AC3E}">
        <p14:creationId xmlns:p14="http://schemas.microsoft.com/office/powerpoint/2010/main" val="3093471379"/>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490176" y="1081825"/>
            <a:ext cx="8014436" cy="5151550"/>
          </a:xfrm>
        </p:spPr>
        <p:txBody>
          <a:bodyPr>
            <a:normAutofit lnSpcReduction="10000"/>
          </a:bodyPr>
          <a:lstStyle/>
          <a:p>
            <a:r>
              <a:rPr lang="uk-UA" dirty="0"/>
              <a:t>Однак на ранок з'ясувалося, що величезна партія солодощів, у виготовлення яких була вкладена весь скромний прибуток сім'ї , розтанула від спеки! Йому, вічному оптимісту і веселунові, важко було примиритися з підлим ударом долі. Літня спека знищила найбільшу партію товару, приготовану до місцевого свята. Бути тепер </a:t>
            </a:r>
            <a:r>
              <a:rPr lang="uk-UA" dirty="0" err="1"/>
              <a:t>П'єтро</a:t>
            </a:r>
            <a:r>
              <a:rPr lang="uk-UA" dirty="0"/>
              <a:t> до самої смерті звичайним пекарем . Подумати тільки, загинули саме тістечка, а от коржикам і булкам - хоч би що ... І тут його осінила приголомшлива ідея! Він наказав своїй дружині швидко нарізати хліб, викласти на підноси здобні булочки і всю іншу свіжу випічку.</a:t>
            </a:r>
            <a:endParaRPr lang="ru-RU" dirty="0"/>
          </a:p>
          <a:p>
            <a:r>
              <a:rPr lang="uk-UA" dirty="0"/>
              <a:t>Через годину </a:t>
            </a:r>
            <a:r>
              <a:rPr lang="uk-UA" dirty="0" err="1"/>
              <a:t>П'єтро</a:t>
            </a:r>
            <a:r>
              <a:rPr lang="uk-UA" dirty="0"/>
              <a:t> пригощав відвідувачів «шоколадним бутербродом»: він намазав суміш що розтіклася -"</a:t>
            </a:r>
            <a:r>
              <a:rPr lang="uk-UA" dirty="0" err="1"/>
              <a:t>джандуйо</a:t>
            </a:r>
            <a:r>
              <a:rPr lang="uk-UA" dirty="0"/>
              <a:t>" на хліб , і виявилося , що це дуже смачно і сито, а дітей просто за вуха не відтягнути від нового ласощі! Товар був розпроданий, а виручка склала значно більше, ніж очікувалося: </a:t>
            </a:r>
            <a:r>
              <a:rPr lang="uk-UA" dirty="0" err="1"/>
              <a:t>розтанувшої</a:t>
            </a:r>
            <a:r>
              <a:rPr lang="uk-UA" dirty="0"/>
              <a:t>  маси вистачило на безліч бутербродів. Тільки через кілька днів П'єра помітила у волоссі чоловіка яскраві сріблясті нитки : пам'ять про ту хвилину, коли </a:t>
            </a:r>
            <a:r>
              <a:rPr lang="uk-UA" dirty="0" err="1"/>
              <a:t>П'єтро</a:t>
            </a:r>
            <a:r>
              <a:rPr lang="uk-UA" dirty="0"/>
              <a:t> вважав, що справа його життя загинула, не встигнувши народитися .</a:t>
            </a:r>
            <a:endParaRPr lang="ru-RU" dirty="0"/>
          </a:p>
          <a:p>
            <a:endParaRPr lang="ru-RU" dirty="0"/>
          </a:p>
        </p:txBody>
      </p:sp>
    </p:spTree>
    <p:extLst>
      <p:ext uri="{BB962C8B-B14F-4D97-AF65-F5344CB8AC3E}">
        <p14:creationId xmlns:p14="http://schemas.microsoft.com/office/powerpoint/2010/main" val="3456538154"/>
      </p:ext>
    </p:extLst>
  </p:cSld>
  <p:clrMapOvr>
    <a:masterClrMapping/>
  </p:clrMapOvr>
  <mc:AlternateContent xmlns:mc="http://schemas.openxmlformats.org/markup-compatibility/2006">
    <mc:Choice xmlns:p14="http://schemas.microsoft.com/office/powerpoint/2010/main" Requires="p14">
      <p:transition p14:dur="250">
        <p14:reveal dir="r"/>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90224" y="3361386"/>
            <a:ext cx="8596668" cy="2808765"/>
          </a:xfrm>
        </p:spPr>
        <p:txBody>
          <a:bodyPr>
            <a:normAutofit lnSpcReduction="10000"/>
          </a:bodyPr>
          <a:lstStyle/>
          <a:p>
            <a:r>
              <a:rPr lang="uk-UA" dirty="0"/>
              <a:t>Разом з братом П'єтро продовжив розвивати свій бренд : в 1951 році шоколадний крем "джандуйо" називають по -новому - "Supercrema" ("Суперкрем​​" ) і починають продавати його в скляних баночках. Через 12 років, в 1963 році, син П'єтро, Мікеле, трохи змінює рецептуру пасти і придумує для неї іншу назву, яку вона носить донині - "Nutella". Ця назва складається з двох слів: перше, англійське "nut" - означає "горіх ", друге, італійське "ella" - традиційно є закінченням багатьох італійських жіночим імен. Перша баночка з "Нутеллою" покинула межі фабрики Ферреро в Альбі 20 квітня 1964 . Продукт мав оглушливий успіх у Європі і залишається популярним у всьому світі досі.</a:t>
            </a:r>
            <a:endParaRPr lang="ru-RU" dirty="0"/>
          </a:p>
          <a:p>
            <a:endParaRPr lang="ru-RU" dirty="0"/>
          </a:p>
        </p:txBody>
      </p:sp>
      <p:pic>
        <p:nvPicPr>
          <p:cNvPr id="3074" name="Рисунок 5" descr="http://selfire.com/wp-content/uploads/2011/03/333-490x2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7508" y="532185"/>
            <a:ext cx="4667250" cy="244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2750710"/>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7"/>
          <p:cNvSpPr>
            <a:spLocks noGrp="1"/>
          </p:cNvSpPr>
          <p:nvPr>
            <p:ph idx="1"/>
          </p:nvPr>
        </p:nvSpPr>
        <p:spPr>
          <a:xfrm>
            <a:off x="2583407" y="2640169"/>
            <a:ext cx="8596668" cy="3298162"/>
          </a:xfrm>
        </p:spPr>
        <p:txBody>
          <a:bodyPr>
            <a:normAutofit/>
          </a:bodyPr>
          <a:lstStyle/>
          <a:p>
            <a:r>
              <a:rPr lang="uk-UA" dirty="0"/>
              <a:t>У процесі розвитку Групи </a:t>
            </a:r>
            <a:r>
              <a:rPr lang="ru-RU" dirty="0"/>
              <a:t>Ferrero</a:t>
            </a:r>
            <a:r>
              <a:rPr lang="uk-UA" dirty="0"/>
              <a:t> її головним лідером став </a:t>
            </a:r>
            <a:r>
              <a:rPr lang="uk-UA" b="1" dirty="0"/>
              <a:t>Мікеле Ферреро (М</a:t>
            </a:r>
            <a:r>
              <a:rPr lang="ru-RU" b="1" dirty="0"/>
              <a:t>ichele Ferrero</a:t>
            </a:r>
            <a:r>
              <a:rPr lang="uk-UA" b="1" dirty="0"/>
              <a:t>)</a:t>
            </a:r>
            <a:r>
              <a:rPr lang="uk-UA" dirty="0"/>
              <a:t>. Сповнений бажанням створювати нові продукти, у яких втілювалися б ультрасучасні ідеї, він здійснив революцію у звичках харчування мільйонів споживачів.</a:t>
            </a:r>
            <a:endParaRPr lang="ru-RU" dirty="0"/>
          </a:p>
          <a:p>
            <a:r>
              <a:rPr lang="uk-UA" dirty="0"/>
              <a:t>Завдяки послідовному та плідному партнерству зі своєю дружиною </a:t>
            </a:r>
            <a:r>
              <a:rPr lang="uk-UA" b="1" dirty="0"/>
              <a:t>Марією Франка (</a:t>
            </a:r>
            <a:r>
              <a:rPr lang="ru-RU" b="1" dirty="0"/>
              <a:t>Maria Franca</a:t>
            </a:r>
            <a:r>
              <a:rPr lang="uk-UA" b="1" dirty="0"/>
              <a:t>)</a:t>
            </a:r>
            <a:r>
              <a:rPr lang="uk-UA" dirty="0"/>
              <a:t>, він став першим італійським виробником після Другої світової війни – першим, хто зміг створити власну кондитерську індустрію та відкрити свої представництва за кордоном, що зробило </a:t>
            </a:r>
            <a:r>
              <a:rPr lang="ru-RU" dirty="0"/>
              <a:t>Ferrero</a:t>
            </a:r>
            <a:r>
              <a:rPr lang="uk-UA" dirty="0"/>
              <a:t> по-справжньому міжнародною компанією.</a:t>
            </a:r>
            <a:endParaRPr lang="ru-RU" dirty="0"/>
          </a:p>
          <a:p>
            <a:endParaRPr lang="ru-RU" dirty="0"/>
          </a:p>
        </p:txBody>
      </p:sp>
      <p:pic>
        <p:nvPicPr>
          <p:cNvPr id="4098" name="Рисунок 4" descr="http://selfire.com/wp-content/uploads/2011/03/444-490x1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4791" y="764006"/>
            <a:ext cx="4667250"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6382984"/>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694894" y="519447"/>
            <a:ext cx="8596668" cy="781319"/>
          </a:xfrm>
        </p:spPr>
        <p:txBody>
          <a:bodyPr>
            <a:normAutofit fontScale="90000"/>
          </a:bodyPr>
          <a:lstStyle/>
          <a:p>
            <a:pPr algn="ctr"/>
            <a:r>
              <a:rPr lang="uk-UA" dirty="0"/>
              <a:t>Цікаві факти про "Нутеллу"</a:t>
            </a:r>
            <a:r>
              <a:rPr lang="ru-RU" dirty="0"/>
              <a:t/>
            </a:r>
            <a:br>
              <a:rPr lang="ru-RU" dirty="0"/>
            </a:br>
            <a:endParaRPr lang="ru-RU" dirty="0"/>
          </a:p>
        </p:txBody>
      </p:sp>
      <p:sp>
        <p:nvSpPr>
          <p:cNvPr id="3" name="Объект 2"/>
          <p:cNvSpPr>
            <a:spLocks noGrp="1"/>
          </p:cNvSpPr>
          <p:nvPr>
            <p:ph idx="1"/>
          </p:nvPr>
        </p:nvSpPr>
        <p:spPr>
          <a:xfrm>
            <a:off x="5834129" y="1300766"/>
            <a:ext cx="6053071" cy="5241701"/>
          </a:xfrm>
        </p:spPr>
        <p:txBody>
          <a:bodyPr>
            <a:normAutofit fontScale="92500" lnSpcReduction="20000"/>
          </a:bodyPr>
          <a:lstStyle/>
          <a:p>
            <a:r>
              <a:rPr lang="uk-UA" dirty="0"/>
              <a:t>В Італії щорічно виробляється 179 тисяч тонн "Нутелли" або понад півмільярда баночок. Якби хтось узявся вибудувати ці баночки в один ряд, то вони змогли б оперезати всю земну кулю.</a:t>
            </a:r>
            <a:endParaRPr lang="ru-RU" dirty="0"/>
          </a:p>
          <a:p>
            <a:r>
              <a:rPr lang="uk-UA" dirty="0"/>
              <a:t>Якщо поставити один на одного всі баночки "Нутеллою", які виробляються у світі протягом дня, то їх висота буде дорівнює 492 Ейфелевої вежі - або близько 160 кілометрів у висоту.</a:t>
            </a:r>
            <a:endParaRPr lang="ru-RU" dirty="0"/>
          </a:p>
          <a:p>
            <a:r>
              <a:rPr lang="uk-UA" dirty="0"/>
              <a:t>"Нутелла", батьківщиною якої є Італія, сьогодні продається в 75 країнах світу. У Україні продажі "Нутелли" почалися в 1995 році.</a:t>
            </a:r>
            <a:endParaRPr lang="ru-RU" dirty="0"/>
          </a:p>
          <a:p>
            <a:r>
              <a:rPr lang="uk-UA" dirty="0"/>
              <a:t>У 2008 році Luca Marano , виконавець у стилі техно , випустив трек під назвою "Sweet Sweet Nutella".</a:t>
            </a:r>
            <a:endParaRPr lang="ru-RU" dirty="0"/>
          </a:p>
          <a:p>
            <a:r>
              <a:rPr lang="uk-UA" dirty="0"/>
              <a:t>Всесвітній день "Нутеллою" щорічно відзначається 5 лютого, починаючи з 2007 року. Ідея створення цього свята народилася, природно, в Італії, і найбільш активні гуляння відбуваються там же. Святкування супроводжуються концертами, вуличними урочистостями і, звичайно ж, дегустацією страв, приготованих з використанням "Нутеллою</a:t>
            </a:r>
            <a:r>
              <a:rPr lang="uk-UA" dirty="0" smtClean="0"/>
              <a:t>".</a:t>
            </a:r>
            <a:endParaRPr lang="ru-RU" dirty="0"/>
          </a:p>
        </p:txBody>
      </p:sp>
      <p:pic>
        <p:nvPicPr>
          <p:cNvPr id="5123" name="Рисунок 10" descr="http://selfire.com/wp-content/uploads/2011/0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9598" y="2463039"/>
            <a:ext cx="3584531"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4417852"/>
      </p:ext>
    </p:extLst>
  </p:cSld>
  <p:clrMapOvr>
    <a:masterClrMapping/>
  </p:clrMapOvr>
  <mc:AlternateContent xmlns:mc="http://schemas.openxmlformats.org/markup-compatibility/2006" xmlns:p14="http://schemas.microsoft.com/office/powerpoint/2010/main">
    <mc:Choice Requires="p14">
      <p:transition p14:dur="250">
        <p14:reveal dir="r"/>
      </p:transition>
    </mc:Choice>
    <mc:Fallback xmlns="">
      <p:transition>
        <p:fade/>
      </p:transition>
    </mc:Fallback>
  </mc:AlternateContent>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312</TotalTime>
  <Words>1598</Words>
  <Application>Microsoft Office PowerPoint</Application>
  <PresentationFormat>Широкоэкранный</PresentationFormat>
  <Paragraphs>41</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Calibri</vt:lpstr>
      <vt:lpstr>Century Gothic</vt:lpstr>
      <vt:lpstr>Wingdings 3</vt:lpstr>
      <vt:lpstr>Легкий дым</vt:lpstr>
      <vt:lpstr>Презентація на тему: Nutella</vt:lpstr>
      <vt:lpstr>Nutella </vt:lpstr>
      <vt:lpstr>ОСНОВНІ СКЛАДОВІ Nutella</vt:lpstr>
      <vt:lpstr>Історія створення бренда</vt:lpstr>
      <vt:lpstr>Презентация PowerPoint</vt:lpstr>
      <vt:lpstr>Презентация PowerPoint</vt:lpstr>
      <vt:lpstr>Презентация PowerPoint</vt:lpstr>
      <vt:lpstr>Презентация PowerPoint</vt:lpstr>
      <vt:lpstr>Цікаві факти про "Нутеллу" </vt:lpstr>
      <vt:lpstr>Презентация PowerPoint</vt:lpstr>
      <vt:lpstr>Реклама і акції від "Нутелли" </vt:lpstr>
      <vt:lpstr>Презентация PowerPoint</vt:lpstr>
      <vt:lpstr>Рекламний ролик</vt:lpstr>
      <vt:lpstr>Висновок   </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на тему: Апаратне забезпечення персонального комп'ютера</dc:title>
  <dc:creator>Галина</dc:creator>
  <cp:lastModifiedBy>Галина</cp:lastModifiedBy>
  <cp:revision>42</cp:revision>
  <dcterms:created xsi:type="dcterms:W3CDTF">2014-02-01T11:52:57Z</dcterms:created>
  <dcterms:modified xsi:type="dcterms:W3CDTF">2014-05-13T21:03:04Z</dcterms:modified>
</cp:coreProperties>
</file>