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E2D7F2-3AE6-4BE6-8F9E-0046F6F7727A}" type="datetimeFigureOut">
              <a:rPr lang="ru-RU" smtClean="0"/>
              <a:pPr/>
              <a:t>22.11.2018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55330AD-AD09-4FA2-89B4-BE7362888BC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E2D7F2-3AE6-4BE6-8F9E-0046F6F7727A}" type="datetimeFigureOut">
              <a:rPr lang="ru-RU" smtClean="0"/>
              <a:pPr/>
              <a:t>22.11.2018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55330AD-AD09-4FA2-89B4-BE7362888BC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E2D7F2-3AE6-4BE6-8F9E-0046F6F7727A}" type="datetimeFigureOut">
              <a:rPr lang="ru-RU" smtClean="0"/>
              <a:pPr/>
              <a:t>22.11.2018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55330AD-AD09-4FA2-89B4-BE7362888BC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E2D7F2-3AE6-4BE6-8F9E-0046F6F7727A}" type="datetimeFigureOut">
              <a:rPr lang="ru-RU" smtClean="0"/>
              <a:pPr/>
              <a:t>22.11.2018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55330AD-AD09-4FA2-89B4-BE7362888BC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E2D7F2-3AE6-4BE6-8F9E-0046F6F7727A}" type="datetimeFigureOut">
              <a:rPr lang="ru-RU" smtClean="0"/>
              <a:pPr/>
              <a:t>22.11.2018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55330AD-AD09-4FA2-89B4-BE7362888BC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E2D7F2-3AE6-4BE6-8F9E-0046F6F7727A}" type="datetimeFigureOut">
              <a:rPr lang="ru-RU" smtClean="0"/>
              <a:pPr/>
              <a:t>22.11.2018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55330AD-AD09-4FA2-89B4-BE7362888BC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E2D7F2-3AE6-4BE6-8F9E-0046F6F7727A}" type="datetimeFigureOut">
              <a:rPr lang="ru-RU" smtClean="0"/>
              <a:pPr/>
              <a:t>22.11.2018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55330AD-AD09-4FA2-89B4-BE7362888BC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E2D7F2-3AE6-4BE6-8F9E-0046F6F7727A}" type="datetimeFigureOut">
              <a:rPr lang="ru-RU" smtClean="0"/>
              <a:pPr/>
              <a:t>22.11.2018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55330AD-AD09-4FA2-89B4-BE7362888BC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E2D7F2-3AE6-4BE6-8F9E-0046F6F7727A}" type="datetimeFigureOut">
              <a:rPr lang="ru-RU" smtClean="0"/>
              <a:pPr/>
              <a:t>22.11.2018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55330AD-AD09-4FA2-89B4-BE7362888BC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E2D7F2-3AE6-4BE6-8F9E-0046F6F7727A}" type="datetimeFigureOut">
              <a:rPr lang="ru-RU" smtClean="0"/>
              <a:pPr/>
              <a:t>22.11.2018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55330AD-AD09-4FA2-89B4-BE7362888BC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E2D7F2-3AE6-4BE6-8F9E-0046F6F7727A}" type="datetimeFigureOut">
              <a:rPr lang="ru-RU" smtClean="0"/>
              <a:pPr/>
              <a:t>22.11.2018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55330AD-AD09-4FA2-89B4-BE7362888BC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22E2D7F2-3AE6-4BE6-8F9E-0046F6F7727A}" type="datetimeFigureOut">
              <a:rPr lang="ru-RU" smtClean="0"/>
              <a:pPr/>
              <a:t>22.11.2018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155330AD-AD09-4FA2-89B4-BE7362888BC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6.xml"/><Relationship Id="rId1" Type="http://schemas.openxmlformats.org/officeDocument/2006/relationships/video" Target="file:///C:\Users\User\Downloads\&#1056;&#1077;&#1082;&#1083;&#1072;&#1084;&#1072;%20Nestle.mp4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slideLayout" Target="../slideLayouts/slideLayout6.xml"/><Relationship Id="rId1" Type="http://schemas.openxmlformats.org/officeDocument/2006/relationships/video" Target="file:///C:\Users\User\Downloads\&#1056;&#1077;&#1082;&#1083;&#1072;&#1084;&#1072;%20Nestle%20(1).mp4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gi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7" Type="http://schemas.openxmlformats.org/officeDocument/2006/relationships/image" Target="../media/image6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png"/><Relationship Id="rId7" Type="http://schemas.openxmlformats.org/officeDocument/2006/relationships/image" Target="../media/image17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Relationship Id="rId9" Type="http://schemas.openxmlformats.org/officeDocument/2006/relationships/image" Target="../media/image27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28728" y="142852"/>
            <a:ext cx="7406640" cy="6572296"/>
          </a:xfrm>
        </p:spPr>
        <p:txBody>
          <a:bodyPr>
            <a:normAutofit/>
          </a:bodyPr>
          <a:lstStyle/>
          <a:p>
            <a:pPr algn="ctr"/>
            <a:endParaRPr lang="uk-UA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uk-UA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uk-UA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8000" b="1" dirty="0" err="1" smtClean="0">
                <a:latin typeface="Times New Roman" pitchFamily="18" charset="0"/>
                <a:cs typeface="Times New Roman" pitchFamily="18" charset="0"/>
              </a:rPr>
              <a:t>Презентац</a:t>
            </a:r>
            <a:r>
              <a:rPr lang="uk-UA" sz="8000" b="1" dirty="0" err="1" smtClean="0">
                <a:latin typeface="Times New Roman" pitchFamily="18" charset="0"/>
                <a:cs typeface="Times New Roman" pitchFamily="18" charset="0"/>
              </a:rPr>
              <a:t>ія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sz="5400" dirty="0" smtClean="0">
                <a:latin typeface="Times New Roman" pitchFamily="18" charset="0"/>
                <a:cs typeface="Times New Roman" pitchFamily="18" charset="0"/>
              </a:rPr>
              <a:t>на тему: Бренд </a:t>
            </a: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Nestle</a:t>
            </a: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”</a:t>
            </a:r>
          </a:p>
          <a:p>
            <a:pPr algn="ctr"/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uk-UA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				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				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 rot="16200000">
            <a:off x="-2750393" y="2833777"/>
            <a:ext cx="650085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Nestle</a:t>
            </a:r>
          </a:p>
          <a:p>
            <a:pPr algn="ctr"/>
            <a:r>
              <a:rPr lang="en-US" sz="3200" b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Good Food, Good Life</a:t>
            </a:r>
            <a:endParaRPr lang="ru-RU" sz="3200" b="1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 rot="16200000">
            <a:off x="-2750393" y="2833777"/>
            <a:ext cx="650085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Nestle</a:t>
            </a:r>
          </a:p>
          <a:p>
            <a:pPr algn="ctr"/>
            <a:r>
              <a:rPr lang="en-US" sz="3200" b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Good Food, Good Life</a:t>
            </a:r>
            <a:endParaRPr lang="ru-RU" sz="3200" b="1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00100" y="0"/>
            <a:ext cx="8143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dirty="0" smtClean="0"/>
              <a:t>Цікаві факти про </a:t>
            </a:r>
            <a:r>
              <a:rPr lang="en-US" sz="3600" b="1" dirty="0" smtClean="0"/>
              <a:t>Nestle</a:t>
            </a:r>
            <a:r>
              <a:rPr lang="uk-UA" sz="3600" b="1" dirty="0" smtClean="0"/>
              <a:t> </a:t>
            </a:r>
            <a:endParaRPr lang="ru-RU" sz="36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1214414" y="785795"/>
            <a:ext cx="7643866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      Спочатку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на логотипі компанії </a:t>
            </a: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Nestle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був птах і три пташеня в гнізді. У 1988 році в ході чергового </a:t>
            </a: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ребрендингу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логотип позбувся одного пташеняти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/>
            <a:endParaRPr lang="uk-UA" sz="2000" dirty="0"/>
          </a:p>
          <a:p>
            <a:pPr lvl="0"/>
            <a:endParaRPr lang="uk-UA" sz="2000" dirty="0" smtClean="0"/>
          </a:p>
          <a:p>
            <a:pPr lvl="0"/>
            <a:endParaRPr lang="uk-UA" sz="2000" dirty="0"/>
          </a:p>
          <a:p>
            <a:pPr lvl="0"/>
            <a:endParaRPr lang="uk-UA" sz="2000" dirty="0" smtClean="0"/>
          </a:p>
          <a:p>
            <a:pPr lvl="0"/>
            <a:endParaRPr lang="uk-UA" sz="2000" dirty="0"/>
          </a:p>
          <a:p>
            <a:pPr lvl="0"/>
            <a:endParaRPr lang="uk-UA" sz="2000" dirty="0" smtClean="0"/>
          </a:p>
          <a:p>
            <a:pPr lvl="0"/>
            <a:endParaRPr lang="uk-UA" sz="2000" dirty="0"/>
          </a:p>
          <a:p>
            <a:r>
              <a:rPr lang="uk-UA" sz="2000" dirty="0" smtClean="0"/>
              <a:t> </a:t>
            </a:r>
          </a:p>
          <a:p>
            <a:endParaRPr lang="uk-UA" sz="2000" dirty="0"/>
          </a:p>
          <a:p>
            <a:r>
              <a:rPr lang="uk-UA" sz="2000" dirty="0" smtClean="0"/>
              <a:t>      </a:t>
            </a:r>
            <a:r>
              <a:rPr lang="uk-UA" sz="2000" dirty="0"/>
              <a:t>«Якість продуктів – якість життя» (</a:t>
            </a:r>
            <a:r>
              <a:rPr lang="uk-UA" sz="2000" dirty="0" err="1"/>
              <a:t>Good</a:t>
            </a:r>
            <a:r>
              <a:rPr lang="uk-UA" sz="2000" dirty="0"/>
              <a:t> </a:t>
            </a:r>
            <a:r>
              <a:rPr lang="uk-UA" sz="2000" dirty="0" err="1"/>
              <a:t>Food</a:t>
            </a:r>
            <a:r>
              <a:rPr lang="uk-UA" sz="2000" dirty="0"/>
              <a:t>, </a:t>
            </a:r>
            <a:r>
              <a:rPr lang="uk-UA" sz="2000" dirty="0" err="1"/>
              <a:t>Good</a:t>
            </a:r>
            <a:r>
              <a:rPr lang="uk-UA" sz="2000" dirty="0"/>
              <a:t> </a:t>
            </a:r>
            <a:r>
              <a:rPr lang="uk-UA" sz="2000" dirty="0" err="1"/>
              <a:t>Life</a:t>
            </a:r>
            <a:r>
              <a:rPr lang="uk-UA" sz="2000" dirty="0"/>
              <a:t>) – головне кредо </a:t>
            </a:r>
            <a:r>
              <a:rPr lang="uk-UA" sz="2000" dirty="0" err="1"/>
              <a:t>Nestlé</a:t>
            </a:r>
            <a:r>
              <a:rPr lang="uk-UA" sz="2000" dirty="0"/>
              <a:t>, що залишається незмінним впродовж багатьох десятиліть у кожній країні, де працює компанія</a:t>
            </a:r>
            <a:r>
              <a:rPr lang="uk-UA" sz="2000" dirty="0" smtClean="0"/>
              <a:t>.</a:t>
            </a:r>
          </a:p>
          <a:p>
            <a:pPr lvl="0"/>
            <a:endParaRPr lang="ru-RU" sz="2000" dirty="0"/>
          </a:p>
          <a:p>
            <a:endParaRPr lang="ru-RU" dirty="0"/>
          </a:p>
        </p:txBody>
      </p:sp>
      <p:pic>
        <p:nvPicPr>
          <p:cNvPr id="6" name="Рисунок 5" descr="Історіяne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00165" y="2071678"/>
            <a:ext cx="2833903" cy="1714512"/>
          </a:xfrm>
          <a:prstGeom prst="rect">
            <a:avLst/>
          </a:prstGeom>
        </p:spPr>
      </p:pic>
      <p:sp>
        <p:nvSpPr>
          <p:cNvPr id="8" name="Стрелка вправо 7"/>
          <p:cNvSpPr/>
          <p:nvPr/>
        </p:nvSpPr>
        <p:spPr>
          <a:xfrm>
            <a:off x="4643438" y="2643182"/>
            <a:ext cx="1071570" cy="500066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0" name="Рисунок 9" descr="Nestle_bird_log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29322" y="2000240"/>
            <a:ext cx="2286016" cy="182881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 rot="16200000">
            <a:off x="-2750393" y="2833777"/>
            <a:ext cx="650085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Nestle</a:t>
            </a:r>
          </a:p>
          <a:p>
            <a:pPr algn="ctr"/>
            <a:r>
              <a:rPr lang="en-US" sz="3200" b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Good Food, Good Life</a:t>
            </a:r>
            <a:endParaRPr lang="ru-RU" sz="3200" b="1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00100" y="0"/>
            <a:ext cx="8143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dirty="0" smtClean="0"/>
              <a:t>Реклама </a:t>
            </a:r>
            <a:r>
              <a:rPr lang="en-US" sz="3600" b="1" dirty="0" smtClean="0"/>
              <a:t>Nestle</a:t>
            </a:r>
            <a:r>
              <a:rPr lang="uk-UA" sz="3600" b="1" dirty="0" smtClean="0"/>
              <a:t> </a:t>
            </a:r>
            <a:endParaRPr lang="ru-RU" sz="36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1214414" y="785795"/>
            <a:ext cx="764386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endParaRPr lang="ru-RU" sz="2000" dirty="0"/>
          </a:p>
          <a:p>
            <a:endParaRPr lang="ru-RU" dirty="0"/>
          </a:p>
        </p:txBody>
      </p:sp>
      <p:pic>
        <p:nvPicPr>
          <p:cNvPr id="11" name="Реклама Nestle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1500166" y="1142984"/>
            <a:ext cx="7143800" cy="53578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00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 rot="16200000">
            <a:off x="-2750393" y="2833777"/>
            <a:ext cx="650085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Nestle</a:t>
            </a:r>
          </a:p>
          <a:p>
            <a:pPr algn="ctr"/>
            <a:r>
              <a:rPr lang="en-US" sz="3200" b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Good Food, Good Life</a:t>
            </a:r>
            <a:endParaRPr lang="ru-RU" sz="3200" b="1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00100" y="0"/>
            <a:ext cx="8143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dirty="0" smtClean="0"/>
              <a:t>Реклама </a:t>
            </a:r>
            <a:r>
              <a:rPr lang="en-US" sz="3600" b="1" dirty="0" smtClean="0"/>
              <a:t>Nestle</a:t>
            </a:r>
            <a:r>
              <a:rPr lang="uk-UA" sz="3600" b="1" dirty="0" smtClean="0"/>
              <a:t> </a:t>
            </a:r>
            <a:endParaRPr lang="ru-RU" sz="36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1214414" y="785795"/>
            <a:ext cx="764386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endParaRPr lang="ru-RU" sz="2000" dirty="0"/>
          </a:p>
          <a:p>
            <a:endParaRPr lang="ru-RU" dirty="0"/>
          </a:p>
        </p:txBody>
      </p:sp>
      <p:pic>
        <p:nvPicPr>
          <p:cNvPr id="5" name="Реклама Nestle (1)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1571604" y="1071546"/>
            <a:ext cx="7048549" cy="52864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14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 rot="16200000">
            <a:off x="-2750393" y="2833777"/>
            <a:ext cx="650085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Nestle</a:t>
            </a:r>
          </a:p>
          <a:p>
            <a:pPr algn="ctr"/>
            <a:r>
              <a:rPr lang="en-US" sz="3200" b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Good Food, Good Life</a:t>
            </a:r>
            <a:endParaRPr lang="ru-RU" sz="3200" b="1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857356" y="1071546"/>
            <a:ext cx="64294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Дякую за увагу!!!</a:t>
            </a:r>
            <a:endParaRPr lang="ru-RU" sz="6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Рисунок 11" descr="logo-nestle.jpg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857488" y="2928934"/>
            <a:ext cx="4071966" cy="316043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6297952"/>
          </a:xfrm>
        </p:spPr>
        <p:txBody>
          <a:bodyPr anchor="t">
            <a:normAutofit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uk-UA" dirty="0" smtClean="0"/>
              <a:t> 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 rot="16200000">
            <a:off x="-2750393" y="2833777"/>
            <a:ext cx="650085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Nestle</a:t>
            </a:r>
          </a:p>
          <a:p>
            <a:pPr algn="ctr"/>
            <a:r>
              <a:rPr lang="en-US" sz="3200" b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Good Food, Good Life</a:t>
            </a:r>
            <a:endParaRPr lang="ru-RU" sz="3200" b="1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00100" y="0"/>
            <a:ext cx="8143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dirty="0" smtClean="0"/>
              <a:t>Історія створення </a:t>
            </a:r>
            <a:r>
              <a:rPr lang="en-US" sz="3600" b="1" dirty="0" smtClean="0"/>
              <a:t>Nestle</a:t>
            </a:r>
            <a:endParaRPr lang="ru-RU" sz="36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1142976" y="928670"/>
            <a:ext cx="4500594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Компанія </a:t>
            </a: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Nestlé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була заснована в середині 60-х років ХІХ століття швейцарським фармацевтом Генрі </a:t>
            </a: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Нестле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Henri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Nestlé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). . Генрі </a:t>
            </a: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Нестле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керувала благородна та важлива мета – покласти початок вирішенню вкрай гострої на той час проблеми високої смертності немовлят внаслідок недостатнього або неправильного харчування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Результатом досконального вивчення специфічних потреб дитячого організму стало створення інноваційного продукту для немовлят, який отримав назву </a:t>
            </a: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Fariene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Lacte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Henry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Nestlé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– «Молочна мука Генрі </a:t>
            </a: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Нестле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».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11" name="Рисунок 10" descr="FarineLacteeNestle_04.jpg"/>
          <p:cNvPicPr>
            <a:picLocks noChangeAspect="1"/>
          </p:cNvPicPr>
          <p:nvPr/>
        </p:nvPicPr>
        <p:blipFill>
          <a:blip r:embed="rId2" cstate="print"/>
          <a:srcRect b="8005"/>
          <a:stretch>
            <a:fillRect/>
          </a:stretch>
        </p:blipFill>
        <p:spPr>
          <a:xfrm>
            <a:off x="5786446" y="1142984"/>
            <a:ext cx="3251450" cy="421484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 rot="16200000">
            <a:off x="-2750393" y="2833777"/>
            <a:ext cx="650085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Nestle</a:t>
            </a:r>
          </a:p>
          <a:p>
            <a:pPr algn="ctr"/>
            <a:r>
              <a:rPr lang="en-US" sz="3200" b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Good Food, Good Life</a:t>
            </a:r>
            <a:endParaRPr lang="ru-RU" sz="3200" b="1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00100" y="0"/>
            <a:ext cx="8143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dirty="0" smtClean="0"/>
              <a:t>Історія створення </a:t>
            </a:r>
            <a:r>
              <a:rPr lang="en-US" sz="3600" b="1" dirty="0" smtClean="0"/>
              <a:t>Nestle</a:t>
            </a:r>
            <a:endParaRPr lang="ru-RU" sz="36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1142976" y="928670"/>
            <a:ext cx="7786742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Усвідомлюючи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важливість торгової марки у просуванні товару на ринку, Генрі </a:t>
            </a: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Нестле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вирішив використовувати у якості торгового знаку свій сімейний герб – гніздо з птахами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12" name="Рисунок 11" descr="Jqat_rx_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86050" y="2285992"/>
            <a:ext cx="4000528" cy="403273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 rot="16200000">
            <a:off x="-2750393" y="2833777"/>
            <a:ext cx="650085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Nestle</a:t>
            </a:r>
          </a:p>
          <a:p>
            <a:pPr algn="ctr"/>
            <a:r>
              <a:rPr lang="en-US" sz="3200" b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Good Food, Good Life</a:t>
            </a:r>
            <a:endParaRPr lang="ru-RU" sz="3200" b="1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00100" y="0"/>
            <a:ext cx="8143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dirty="0" smtClean="0"/>
              <a:t>Хронологія розвитку </a:t>
            </a:r>
            <a:r>
              <a:rPr lang="en-US" sz="3600" b="1" dirty="0" smtClean="0"/>
              <a:t>Nestle</a:t>
            </a:r>
            <a:r>
              <a:rPr lang="uk-UA" sz="3600" b="1" dirty="0" smtClean="0"/>
              <a:t> в Україні</a:t>
            </a:r>
            <a:endParaRPr lang="ru-RU" sz="36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1142976" y="785795"/>
            <a:ext cx="8001024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Історія діяльності </a:t>
            </a: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Nestlé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в Україні розпочалася у грудні 1994 року – з відкриття у Києві представництва </a:t>
            </a: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Societe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pour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l'Exportation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des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Produits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Nestlé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S.A. Вже за два роки роботи компанія у Києві стала одним з найбільш рентабельних представництв </a:t>
            </a: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Nestlé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у світі. </a:t>
            </a:r>
            <a:endParaRPr lang="uk-UA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У 1998 році </a:t>
            </a: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Nestlé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купує контрольний пакет акцій Львівської кондитерської фабрики </a:t>
            </a: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„Світоч</a:t>
            </a:r>
            <a:r>
              <a:rPr lang="uk-UA" sz="2000" dirty="0" err="1" smtClean="0">
                <a:latin typeface="Times New Roman" pitchFamily="18" charset="0"/>
                <a:cs typeface="Times New Roman" pitchFamily="18" charset="0"/>
              </a:rPr>
              <a:t>”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. У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травні 2003 року 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uk-UA" sz="2000" dirty="0" err="1" smtClean="0">
                <a:latin typeface="Times New Roman" pitchFamily="18" charset="0"/>
                <a:cs typeface="Times New Roman" pitchFamily="18" charset="0"/>
              </a:rPr>
              <a:t>„</a:t>
            </a: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Волиньхолдінг”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(ТМ </a:t>
            </a: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„Торчин</a:t>
            </a:r>
            <a:r>
              <a:rPr lang="uk-UA" sz="2000" dirty="0" err="1" smtClean="0">
                <a:latin typeface="Times New Roman" pitchFamily="18" charset="0"/>
                <a:cs typeface="Times New Roman" pitchFamily="18" charset="0"/>
              </a:rPr>
              <a:t>”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). </a:t>
            </a:r>
          </a:p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     У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2010 році </a:t>
            </a: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„Нестле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Україна”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знову суттєво розширює своє кулінарне </a:t>
            </a: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портфоліо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, купуючи ТОВ </a:t>
            </a: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„Техноком”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– ведучого українського виробника продуктів швидкого приготування під ТМ </a:t>
            </a: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„Мівіна</a:t>
            </a:r>
            <a:r>
              <a:rPr lang="uk-UA" sz="2000" dirty="0" err="1" smtClean="0">
                <a:latin typeface="Times New Roman" pitchFamily="18" charset="0"/>
                <a:cs typeface="Times New Roman" pitchFamily="18" charset="0"/>
              </a:rPr>
              <a:t>”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svitoch_log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43306" y="4643446"/>
            <a:ext cx="2714644" cy="1746301"/>
          </a:xfrm>
          <a:prstGeom prst="rect">
            <a:avLst/>
          </a:prstGeom>
        </p:spPr>
      </p:pic>
      <p:pic>
        <p:nvPicPr>
          <p:cNvPr id="8" name="Рисунок 7" descr="torchin54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00826" y="5143512"/>
            <a:ext cx="2476702" cy="1041392"/>
          </a:xfrm>
          <a:prstGeom prst="rect">
            <a:avLst/>
          </a:prstGeom>
        </p:spPr>
      </p:pic>
      <p:pic>
        <p:nvPicPr>
          <p:cNvPr id="11" name="Рисунок 10" descr="logo_ua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2910" y="5072074"/>
            <a:ext cx="3314700" cy="12001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 rot="16200000">
            <a:off x="-2750393" y="2833777"/>
            <a:ext cx="650085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Nestle</a:t>
            </a:r>
          </a:p>
          <a:p>
            <a:pPr algn="ctr"/>
            <a:r>
              <a:rPr lang="en-US" sz="3200" b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Good Food, Good Life</a:t>
            </a:r>
            <a:endParaRPr lang="ru-RU" sz="3200" b="1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00100" y="0"/>
            <a:ext cx="8143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dirty="0" smtClean="0"/>
              <a:t>Хронологія розвитку </a:t>
            </a:r>
            <a:r>
              <a:rPr lang="en-US" sz="3600" b="1" dirty="0" smtClean="0"/>
              <a:t>Nestle</a:t>
            </a:r>
            <a:r>
              <a:rPr lang="uk-UA" sz="3600" b="1" dirty="0" smtClean="0"/>
              <a:t> в Україні</a:t>
            </a:r>
            <a:endParaRPr lang="ru-RU" sz="36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1142976" y="1071546"/>
            <a:ext cx="785818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Сьогодні компанія просуває на українському ринку продукцію торгових марок NESCAFÉ, </a:t>
            </a: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Nesquik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, Coffee-mate, </a:t>
            </a: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Nuts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KitKat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Lion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Purina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Gerber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Bistrof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„Світоч”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„Торчин”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„Мівіна</a:t>
            </a:r>
            <a:r>
              <a:rPr lang="uk-UA" sz="2000" dirty="0" err="1" smtClean="0">
                <a:latin typeface="Times New Roman" pitchFamily="18" charset="0"/>
                <a:cs typeface="Times New Roman" pitchFamily="18" charset="0"/>
              </a:rPr>
              <a:t>”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.      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8" name="Рисунок 7" descr="история успех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85852" y="2143116"/>
            <a:ext cx="7643866" cy="45874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 rot="16200000">
            <a:off x="-2750393" y="2833777"/>
            <a:ext cx="650085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Nestle</a:t>
            </a:r>
          </a:p>
          <a:p>
            <a:pPr algn="ctr"/>
            <a:r>
              <a:rPr lang="en-US" sz="3200" b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Good Food, Good Life</a:t>
            </a:r>
            <a:endParaRPr lang="ru-RU" sz="3200" b="1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00100" y="0"/>
            <a:ext cx="8143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dirty="0" smtClean="0"/>
              <a:t>Діяльність</a:t>
            </a:r>
            <a:r>
              <a:rPr lang="en-US" sz="3600" b="1" dirty="0" smtClean="0"/>
              <a:t>Nestle</a:t>
            </a:r>
            <a:r>
              <a:rPr lang="uk-UA" sz="3600" b="1" dirty="0" smtClean="0"/>
              <a:t> </a:t>
            </a:r>
            <a:endParaRPr lang="ru-RU" sz="36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1142976" y="1071546"/>
            <a:ext cx="785818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       </a:t>
            </a:r>
            <a:r>
              <a:rPr lang="uk-UA" sz="2000" dirty="0" err="1" smtClean="0">
                <a:latin typeface="Times New Roman" pitchFamily="18" charset="0"/>
                <a:cs typeface="Times New Roman" pitchFamily="18" charset="0"/>
              </a:rPr>
              <a:t>Nestlе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виготовляє великий асортимент продуктів, а саме каву та напої, кондитерські вироби, морозиво, бульйони, молочні продукти, дитяче, спеціальне харчування, каші, готові сніданки, корми для домашніх тварин, фармацевтичну продукцію і косметику.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6" name="Рисунок 5" descr="NESCAFE Dolce Gust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85852" y="2500306"/>
            <a:ext cx="1666876" cy="1666876"/>
          </a:xfrm>
          <a:prstGeom prst="rect">
            <a:avLst/>
          </a:prstGeom>
        </p:spPr>
      </p:pic>
      <p:pic>
        <p:nvPicPr>
          <p:cNvPr id="11" name="Рисунок 10" descr="coffee-mate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86116" y="2428868"/>
            <a:ext cx="3071834" cy="1740161"/>
          </a:xfrm>
          <a:prstGeom prst="rect">
            <a:avLst/>
          </a:prstGeom>
        </p:spPr>
      </p:pic>
      <p:pic>
        <p:nvPicPr>
          <p:cNvPr id="12" name="Рисунок 11" descr="NESCAF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643702" y="2428868"/>
            <a:ext cx="2281244" cy="2233049"/>
          </a:xfrm>
          <a:prstGeom prst="rect">
            <a:avLst/>
          </a:prstGeom>
        </p:spPr>
      </p:pic>
      <p:pic>
        <p:nvPicPr>
          <p:cNvPr id="13" name="Рисунок 12" descr="Напій Nesquik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214810" y="4357694"/>
            <a:ext cx="2000264" cy="2352242"/>
          </a:xfrm>
          <a:prstGeom prst="rect">
            <a:avLst/>
          </a:prstGeom>
        </p:spPr>
      </p:pic>
      <p:pic>
        <p:nvPicPr>
          <p:cNvPr id="14" name="Рисунок 13" descr="torchin547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285852" y="5000636"/>
            <a:ext cx="2643206" cy="1111403"/>
          </a:xfrm>
          <a:prstGeom prst="rect">
            <a:avLst/>
          </a:prstGeom>
        </p:spPr>
      </p:pic>
      <p:pic>
        <p:nvPicPr>
          <p:cNvPr id="15" name="Рисунок 14" descr="logo_ua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000760" y="5214950"/>
            <a:ext cx="3314700" cy="12001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 rot="16200000">
            <a:off x="-2750393" y="2833777"/>
            <a:ext cx="650085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Nestle</a:t>
            </a:r>
          </a:p>
          <a:p>
            <a:pPr algn="ctr"/>
            <a:r>
              <a:rPr lang="en-US" sz="3200" b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Good Food, Good Life</a:t>
            </a:r>
            <a:endParaRPr lang="ru-RU" sz="3200" b="1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00100" y="0"/>
            <a:ext cx="8143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dirty="0" smtClean="0"/>
              <a:t>Діяльність</a:t>
            </a:r>
            <a:r>
              <a:rPr lang="en-US" sz="3600" b="1" dirty="0" smtClean="0"/>
              <a:t>Nestle</a:t>
            </a:r>
            <a:r>
              <a:rPr lang="uk-UA" sz="3600" b="1" dirty="0" smtClean="0"/>
              <a:t> </a:t>
            </a:r>
            <a:endParaRPr lang="ru-RU" sz="3600" b="1" dirty="0"/>
          </a:p>
        </p:txBody>
      </p:sp>
      <p:pic>
        <p:nvPicPr>
          <p:cNvPr id="16" name="Рисунок 15" descr="kitkat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85852" y="1071546"/>
            <a:ext cx="1992467" cy="956385"/>
          </a:xfrm>
          <a:prstGeom prst="rect">
            <a:avLst/>
          </a:prstGeom>
        </p:spPr>
      </p:pic>
      <p:pic>
        <p:nvPicPr>
          <p:cNvPr id="17" name="Рисунок 16" descr="nuts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00430" y="1071546"/>
            <a:ext cx="2600151" cy="962055"/>
          </a:xfrm>
          <a:prstGeom prst="rect">
            <a:avLst/>
          </a:prstGeom>
        </p:spPr>
      </p:pic>
      <p:pic>
        <p:nvPicPr>
          <p:cNvPr id="18" name="Рисунок 17" descr="lion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286512" y="1000108"/>
            <a:ext cx="2687492" cy="1128747"/>
          </a:xfrm>
          <a:prstGeom prst="rect">
            <a:avLst/>
          </a:prstGeom>
        </p:spPr>
      </p:pic>
      <p:pic>
        <p:nvPicPr>
          <p:cNvPr id="19" name="Рисунок 18" descr="svitoch_logo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357290" y="2428868"/>
            <a:ext cx="3357586" cy="2159898"/>
          </a:xfrm>
          <a:prstGeom prst="rect">
            <a:avLst/>
          </a:prstGeom>
        </p:spPr>
      </p:pic>
      <p:pic>
        <p:nvPicPr>
          <p:cNvPr id="20" name="Рисунок 19" descr="Gerber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929322" y="2285992"/>
            <a:ext cx="2651779" cy="2286016"/>
          </a:xfrm>
          <a:prstGeom prst="rect">
            <a:avLst/>
          </a:prstGeom>
        </p:spPr>
      </p:pic>
      <p:pic>
        <p:nvPicPr>
          <p:cNvPr id="21" name="Рисунок 20" descr="NAN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500166" y="4786322"/>
            <a:ext cx="1500198" cy="1815240"/>
          </a:xfrm>
          <a:prstGeom prst="rect">
            <a:avLst/>
          </a:prstGeom>
        </p:spPr>
      </p:pic>
      <p:pic>
        <p:nvPicPr>
          <p:cNvPr id="22" name="Рисунок 21" descr="пребыо нестоген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429520" y="4857760"/>
            <a:ext cx="1285884" cy="1788188"/>
          </a:xfrm>
          <a:prstGeom prst="rect">
            <a:avLst/>
          </a:prstGeom>
        </p:spPr>
      </p:pic>
      <p:pic>
        <p:nvPicPr>
          <p:cNvPr id="23" name="Рисунок 22" descr="Clinical nutrition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643306" y="4643446"/>
            <a:ext cx="3000378" cy="20391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 rot="16200000">
            <a:off x="-2750393" y="2833777"/>
            <a:ext cx="650085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Nestle</a:t>
            </a:r>
          </a:p>
          <a:p>
            <a:pPr algn="ctr"/>
            <a:r>
              <a:rPr lang="en-US" sz="3200" b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Good Food, Good Life</a:t>
            </a:r>
            <a:endParaRPr lang="ru-RU" sz="3200" b="1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00100" y="0"/>
            <a:ext cx="8143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dirty="0" smtClean="0"/>
              <a:t>Діяльність</a:t>
            </a:r>
            <a:r>
              <a:rPr lang="en-US" sz="3600" b="1" dirty="0" smtClean="0"/>
              <a:t>Nestle</a:t>
            </a:r>
            <a:r>
              <a:rPr lang="uk-UA" sz="3600" b="1" dirty="0" smtClean="0"/>
              <a:t> </a:t>
            </a:r>
            <a:endParaRPr lang="ru-RU" sz="3600" b="1" dirty="0"/>
          </a:p>
        </p:txBody>
      </p:sp>
      <p:pic>
        <p:nvPicPr>
          <p:cNvPr id="12" name="Рисунок 11" descr="быстров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14414" y="928670"/>
            <a:ext cx="1928826" cy="1928826"/>
          </a:xfrm>
          <a:prstGeom prst="rect">
            <a:avLst/>
          </a:prstGeom>
        </p:spPr>
      </p:pic>
      <p:pic>
        <p:nvPicPr>
          <p:cNvPr id="13" name="Рисунок 12" descr="fitness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85852" y="3000372"/>
            <a:ext cx="1143008" cy="1714512"/>
          </a:xfrm>
          <a:prstGeom prst="rect">
            <a:avLst/>
          </a:prstGeom>
        </p:spPr>
      </p:pic>
      <p:pic>
        <p:nvPicPr>
          <p:cNvPr id="14" name="Рисунок 13" descr="gold_flakes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00430" y="928670"/>
            <a:ext cx="1481063" cy="1928826"/>
          </a:xfrm>
          <a:prstGeom prst="rect">
            <a:avLst/>
          </a:prstGeom>
        </p:spPr>
      </p:pic>
      <p:pic>
        <p:nvPicPr>
          <p:cNvPr id="15" name="Рисунок 14" descr="hrutka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86380" y="928670"/>
            <a:ext cx="1418253" cy="1928826"/>
          </a:xfrm>
          <a:prstGeom prst="rect">
            <a:avLst/>
          </a:prstGeom>
        </p:spPr>
      </p:pic>
      <p:pic>
        <p:nvPicPr>
          <p:cNvPr id="24" name="Рисунок 23" descr="kosmostars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000892" y="928670"/>
            <a:ext cx="1535030" cy="1857388"/>
          </a:xfrm>
          <a:prstGeom prst="rect">
            <a:avLst/>
          </a:prstGeom>
        </p:spPr>
      </p:pic>
      <p:pic>
        <p:nvPicPr>
          <p:cNvPr id="25" name="Рисунок 24" descr="muesli2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715272" y="3000372"/>
            <a:ext cx="1285884" cy="1941686"/>
          </a:xfrm>
          <a:prstGeom prst="rect">
            <a:avLst/>
          </a:prstGeom>
        </p:spPr>
      </p:pic>
      <p:pic>
        <p:nvPicPr>
          <p:cNvPr id="26" name="Рисунок 25" descr="nesquik1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429124" y="3143248"/>
            <a:ext cx="1138867" cy="1571636"/>
          </a:xfrm>
          <a:prstGeom prst="rect">
            <a:avLst/>
          </a:prstGeom>
        </p:spPr>
      </p:pic>
      <p:pic>
        <p:nvPicPr>
          <p:cNvPr id="27" name="Рисунок 26" descr="Корми для домашніх тварин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500298" y="4786322"/>
            <a:ext cx="5143500" cy="1905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 rot="16200000">
            <a:off x="-2750393" y="2833777"/>
            <a:ext cx="650085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Nestle</a:t>
            </a:r>
          </a:p>
          <a:p>
            <a:pPr algn="ctr"/>
            <a:r>
              <a:rPr lang="en-US" sz="3200" b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Good Food, Good Life</a:t>
            </a:r>
            <a:endParaRPr lang="ru-RU" sz="3200" b="1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00100" y="0"/>
            <a:ext cx="8143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dirty="0" smtClean="0"/>
              <a:t>Діяльність</a:t>
            </a:r>
            <a:r>
              <a:rPr lang="en-US" sz="3600" b="1" dirty="0" smtClean="0"/>
              <a:t>Nestle</a:t>
            </a:r>
            <a:r>
              <a:rPr lang="uk-UA" sz="3600" b="1" dirty="0" smtClean="0"/>
              <a:t> </a:t>
            </a:r>
            <a:endParaRPr lang="ru-RU" sz="36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1214414" y="785794"/>
            <a:ext cx="7643866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      Загальний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обсяг продажів </a:t>
            </a: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Nestlе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в Україні у 2010 році склав 4,016 млрд. гривень, продемонструвавши 30,5% зростання. Компанія є одним з найбільших інвесторів у харчову промисловість України, а також одним з найбільш платників податків. З 2004 року </a:t>
            </a: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Nestlé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S.A. інвестувала в українську економіку близько 2,5 млрд. гривень. У 2010 році підприємства </a:t>
            </a: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Nestlé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в Україні виплатили до державного бюджету 325 млн. гривень різних податків і зборів.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17" name="Рисунок 16" descr="8323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85984" y="3071786"/>
            <a:ext cx="4857784" cy="36433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Другая 2">
      <a:dk1>
        <a:sysClr val="windowText" lastClr="000000"/>
      </a:dk1>
      <a:lt1>
        <a:srgbClr val="FCF9C4"/>
      </a:lt1>
      <a:dk2>
        <a:srgbClr val="4F271C"/>
      </a:dk2>
      <a:lt2>
        <a:srgbClr val="FF0000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114</TotalTime>
  <Words>548</Words>
  <Application>Microsoft Office PowerPoint</Application>
  <PresentationFormat>Экран (4:3)</PresentationFormat>
  <Paragraphs>71</Paragraphs>
  <Slides>13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Солнцестояние</vt:lpstr>
      <vt:lpstr>Слайд 1</vt:lpstr>
      <vt:lpstr>   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13</cp:revision>
  <dcterms:created xsi:type="dcterms:W3CDTF">2014-03-02T17:31:17Z</dcterms:created>
  <dcterms:modified xsi:type="dcterms:W3CDTF">2018-11-22T09:14:20Z</dcterms:modified>
</cp:coreProperties>
</file>