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5" r:id="rId6"/>
    <p:sldId id="261" r:id="rId7"/>
    <p:sldId id="266" r:id="rId8"/>
    <p:sldId id="258" r:id="rId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8080"/>
    <a:srgbClr val="000066"/>
    <a:srgbClr val="8EB6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https://svitppt.com.ua/informatika/robota-z-diagramami-v-ecel-zmina-zovnishnogo-viglyadu-diagrami.html" TargetMode="External"/><Relationship Id="rId1" Type="http://schemas.openxmlformats.org/officeDocument/2006/relationships/hyperlink" Target="https://ppt-online.org/272669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https://svitppt.com.ua/informatika/robota-z-diagramami-v-ecel-zmina-zovnishnogo-viglyadu-diagrami.html" TargetMode="External"/><Relationship Id="rId1" Type="http://schemas.openxmlformats.org/officeDocument/2006/relationships/hyperlink" Target="https://ppt-online.org/272669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37E07F-A12B-4033-81BF-5E67275AF674}" type="doc">
      <dgm:prSet loTypeId="urn:microsoft.com/office/officeart/2005/8/layout/chevron2" loCatId="list" qsTypeId="urn:microsoft.com/office/officeart/2005/8/quickstyle/3d1" qsCatId="3D" csTypeId="urn:microsoft.com/office/officeart/2005/8/colors/accent3_5" csCatId="accent3" phldr="1"/>
      <dgm:spPr/>
      <dgm:t>
        <a:bodyPr/>
        <a:lstStyle/>
        <a:p>
          <a:endParaRPr lang="uk-UA"/>
        </a:p>
      </dgm:t>
    </dgm:pt>
    <dgm:pt modelId="{DA79CDF2-FE4B-4996-98D8-9461B3185694}">
      <dgm:prSet phldrT="[Текст]"/>
      <dgm:spPr>
        <a:solidFill>
          <a:srgbClr val="008080"/>
        </a:solidFill>
      </dgm:spPr>
      <dgm:t>
        <a:bodyPr/>
        <a:lstStyle/>
        <a:p>
          <a:r>
            <a:rPr lang="uk-UA" dirty="0"/>
            <a:t>1</a:t>
          </a:r>
        </a:p>
      </dgm:t>
    </dgm:pt>
    <dgm:pt modelId="{907DE981-C398-4351-A258-75563BE5722B}" type="parTrans" cxnId="{13B03A4E-3653-4F4F-A526-EC74C52D73F7}">
      <dgm:prSet/>
      <dgm:spPr/>
      <dgm:t>
        <a:bodyPr/>
        <a:lstStyle/>
        <a:p>
          <a:endParaRPr lang="uk-UA"/>
        </a:p>
      </dgm:t>
    </dgm:pt>
    <dgm:pt modelId="{89D8040E-108E-4C9A-B0F2-0B28FA18CA04}" type="sibTrans" cxnId="{13B03A4E-3653-4F4F-A526-EC74C52D73F7}">
      <dgm:prSet/>
      <dgm:spPr/>
      <dgm:t>
        <a:bodyPr/>
        <a:lstStyle/>
        <a:p>
          <a:endParaRPr lang="uk-UA"/>
        </a:p>
      </dgm:t>
    </dgm:pt>
    <dgm:pt modelId="{FCBCC720-EAFF-4A5E-B095-A08BBD8095B2}">
      <dgm:prSet phldrT="[Текст]" custT="1"/>
      <dgm:spPr>
        <a:ln>
          <a:solidFill>
            <a:srgbClr val="8EB6B1">
              <a:alpha val="90000"/>
            </a:srgbClr>
          </a:solidFill>
        </a:ln>
      </dgm:spPr>
      <dgm:t>
        <a:bodyPr/>
        <a:lstStyle/>
        <a:p>
          <a:r>
            <a:rPr lang="uk-UA" sz="2000" dirty="0">
              <a:solidFill>
                <a:srgbClr val="008080"/>
              </a:solidFill>
            </a:rPr>
            <a:t>Проміжні підсумки. : </a:t>
          </a:r>
          <a:r>
            <a:rPr lang="en-US" sz="2000" dirty="0">
              <a:hlinkClick xmlns:r="http://schemas.openxmlformats.org/officeDocument/2006/relationships" r:id="rId1"/>
            </a:rPr>
            <a:t>https://ppt-online.org/272669</a:t>
          </a:r>
          <a:endParaRPr lang="uk-UA" sz="2000" dirty="0">
            <a:solidFill>
              <a:srgbClr val="008080"/>
            </a:solidFill>
          </a:endParaRPr>
        </a:p>
      </dgm:t>
    </dgm:pt>
    <dgm:pt modelId="{7A134314-F49F-4155-9534-E6B9E0FFB9C5}" type="parTrans" cxnId="{DB5D927B-EB69-4704-BA81-D8DBDF17B7EC}">
      <dgm:prSet/>
      <dgm:spPr/>
      <dgm:t>
        <a:bodyPr/>
        <a:lstStyle/>
        <a:p>
          <a:endParaRPr lang="uk-UA"/>
        </a:p>
      </dgm:t>
    </dgm:pt>
    <dgm:pt modelId="{587DC083-67F7-4A14-A202-699120BC32F0}" type="sibTrans" cxnId="{DB5D927B-EB69-4704-BA81-D8DBDF17B7EC}">
      <dgm:prSet/>
      <dgm:spPr/>
      <dgm:t>
        <a:bodyPr/>
        <a:lstStyle/>
        <a:p>
          <a:endParaRPr lang="uk-UA"/>
        </a:p>
      </dgm:t>
    </dgm:pt>
    <dgm:pt modelId="{538DD25F-1FB7-4D70-ACBE-E0ADA2D03B1F}">
      <dgm:prSet phldrT="[Текст]"/>
      <dgm:spPr>
        <a:solidFill>
          <a:srgbClr val="008080"/>
        </a:solidFill>
      </dgm:spPr>
      <dgm:t>
        <a:bodyPr/>
        <a:lstStyle/>
        <a:p>
          <a:r>
            <a:rPr lang="uk-UA" dirty="0"/>
            <a:t>2</a:t>
          </a:r>
        </a:p>
      </dgm:t>
    </dgm:pt>
    <dgm:pt modelId="{17F3D551-2ED4-4A1E-9CE5-8F44BB2102AB}" type="parTrans" cxnId="{648449DB-B8FC-43A7-A803-1B96F031C644}">
      <dgm:prSet/>
      <dgm:spPr/>
      <dgm:t>
        <a:bodyPr/>
        <a:lstStyle/>
        <a:p>
          <a:endParaRPr lang="uk-UA"/>
        </a:p>
      </dgm:t>
    </dgm:pt>
    <dgm:pt modelId="{62A7BDE2-5E12-43B7-BDE4-9CE673BC73A7}" type="sibTrans" cxnId="{648449DB-B8FC-43A7-A803-1B96F031C644}">
      <dgm:prSet/>
      <dgm:spPr/>
      <dgm:t>
        <a:bodyPr/>
        <a:lstStyle/>
        <a:p>
          <a:endParaRPr lang="uk-UA"/>
        </a:p>
      </dgm:t>
    </dgm:pt>
    <dgm:pt modelId="{0252630B-8DD6-4AB0-8EBC-7FDC2F780CEE}">
      <dgm:prSet phldrT="[Текст]" custT="1"/>
      <dgm:spPr>
        <a:ln>
          <a:solidFill>
            <a:srgbClr val="8EB6B1">
              <a:alpha val="80000"/>
            </a:srgbClr>
          </a:solidFill>
        </a:ln>
      </dgm:spPr>
      <dgm:t>
        <a:bodyPr/>
        <a:lstStyle/>
        <a:p>
          <a:r>
            <a:rPr lang="uk-UA" sz="2000" dirty="0">
              <a:solidFill>
                <a:srgbClr val="008080"/>
              </a:solidFill>
            </a:rPr>
            <a:t>Типи діаграм. : </a:t>
          </a:r>
          <a:r>
            <a:rPr lang="en-US" sz="2000" dirty="0">
              <a:hlinkClick xmlns:r="http://schemas.openxmlformats.org/officeDocument/2006/relationships" r:id="rId2"/>
            </a:rPr>
            <a:t>https://svitppt.com.ua/informatika/robota-z-diagramami-v-ecel-zmina-zovnishnogo-viglyadu-diagrami.html</a:t>
          </a:r>
          <a:endParaRPr lang="uk-UA" sz="2000" dirty="0">
            <a:solidFill>
              <a:srgbClr val="008080"/>
            </a:solidFill>
          </a:endParaRPr>
        </a:p>
      </dgm:t>
    </dgm:pt>
    <dgm:pt modelId="{0ED7DF03-5197-4777-A37F-8B77EB5619A5}" type="parTrans" cxnId="{4F02187F-E4B5-452C-85B3-B0672D240258}">
      <dgm:prSet/>
      <dgm:spPr/>
      <dgm:t>
        <a:bodyPr/>
        <a:lstStyle/>
        <a:p>
          <a:endParaRPr lang="uk-UA"/>
        </a:p>
      </dgm:t>
    </dgm:pt>
    <dgm:pt modelId="{D22A8D81-821C-46AE-B56D-3506DA6B41DC}" type="sibTrans" cxnId="{4F02187F-E4B5-452C-85B3-B0672D240258}">
      <dgm:prSet/>
      <dgm:spPr/>
      <dgm:t>
        <a:bodyPr/>
        <a:lstStyle/>
        <a:p>
          <a:endParaRPr lang="uk-UA"/>
        </a:p>
      </dgm:t>
    </dgm:pt>
    <dgm:pt modelId="{CB2B5415-D897-495E-89C9-6D8E7A5855EC}" type="pres">
      <dgm:prSet presAssocID="{4437E07F-A12B-4033-81BF-5E67275AF674}" presName="linearFlow" presStyleCnt="0">
        <dgm:presLayoutVars>
          <dgm:dir/>
          <dgm:animLvl val="lvl"/>
          <dgm:resizeHandles val="exact"/>
        </dgm:presLayoutVars>
      </dgm:prSet>
      <dgm:spPr/>
    </dgm:pt>
    <dgm:pt modelId="{D3E7651C-3B9D-4252-BB57-4CDD74F5D970}" type="pres">
      <dgm:prSet presAssocID="{DA79CDF2-FE4B-4996-98D8-9461B3185694}" presName="composite" presStyleCnt="0"/>
      <dgm:spPr/>
    </dgm:pt>
    <dgm:pt modelId="{9C221F02-3918-4B39-93AF-4016E402D55E}" type="pres">
      <dgm:prSet presAssocID="{DA79CDF2-FE4B-4996-98D8-9461B3185694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37A27360-DB19-49D8-BDEE-CC5785B5ADC6}" type="pres">
      <dgm:prSet presAssocID="{DA79CDF2-FE4B-4996-98D8-9461B3185694}" presName="descendantText" presStyleLbl="alignAcc1" presStyleIdx="0" presStyleCnt="2">
        <dgm:presLayoutVars>
          <dgm:bulletEnabled val="1"/>
        </dgm:presLayoutVars>
      </dgm:prSet>
      <dgm:spPr/>
    </dgm:pt>
    <dgm:pt modelId="{942F9A29-06AE-4AC1-95C2-7A9A43F236CE}" type="pres">
      <dgm:prSet presAssocID="{89D8040E-108E-4C9A-B0F2-0B28FA18CA04}" presName="sp" presStyleCnt="0"/>
      <dgm:spPr/>
    </dgm:pt>
    <dgm:pt modelId="{4DFDBA60-F053-4955-85FA-EA123F8FA223}" type="pres">
      <dgm:prSet presAssocID="{538DD25F-1FB7-4D70-ACBE-E0ADA2D03B1F}" presName="composite" presStyleCnt="0"/>
      <dgm:spPr/>
    </dgm:pt>
    <dgm:pt modelId="{9A0770B1-4058-4108-977D-8ED72C4A232D}" type="pres">
      <dgm:prSet presAssocID="{538DD25F-1FB7-4D70-ACBE-E0ADA2D03B1F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E0C698C2-5F64-43C7-8BD2-E8C3EB44E377}" type="pres">
      <dgm:prSet presAssocID="{538DD25F-1FB7-4D70-ACBE-E0ADA2D03B1F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13B03A4E-3653-4F4F-A526-EC74C52D73F7}" srcId="{4437E07F-A12B-4033-81BF-5E67275AF674}" destId="{DA79CDF2-FE4B-4996-98D8-9461B3185694}" srcOrd="0" destOrd="0" parTransId="{907DE981-C398-4351-A258-75563BE5722B}" sibTransId="{89D8040E-108E-4C9A-B0F2-0B28FA18CA04}"/>
    <dgm:cxn modelId="{A05D2379-055C-43AA-A38D-C2D876D2E877}" type="presOf" srcId="{0252630B-8DD6-4AB0-8EBC-7FDC2F780CEE}" destId="{E0C698C2-5F64-43C7-8BD2-E8C3EB44E377}" srcOrd="0" destOrd="0" presId="urn:microsoft.com/office/officeart/2005/8/layout/chevron2"/>
    <dgm:cxn modelId="{DB5D927B-EB69-4704-BA81-D8DBDF17B7EC}" srcId="{DA79CDF2-FE4B-4996-98D8-9461B3185694}" destId="{FCBCC720-EAFF-4A5E-B095-A08BBD8095B2}" srcOrd="0" destOrd="0" parTransId="{7A134314-F49F-4155-9534-E6B9E0FFB9C5}" sibTransId="{587DC083-67F7-4A14-A202-699120BC32F0}"/>
    <dgm:cxn modelId="{4F02187F-E4B5-452C-85B3-B0672D240258}" srcId="{538DD25F-1FB7-4D70-ACBE-E0ADA2D03B1F}" destId="{0252630B-8DD6-4AB0-8EBC-7FDC2F780CEE}" srcOrd="0" destOrd="0" parTransId="{0ED7DF03-5197-4777-A37F-8B77EB5619A5}" sibTransId="{D22A8D81-821C-46AE-B56D-3506DA6B41DC}"/>
    <dgm:cxn modelId="{CF2165AC-95DF-49CD-A9EB-1CFDFB0CD7D2}" type="presOf" srcId="{538DD25F-1FB7-4D70-ACBE-E0ADA2D03B1F}" destId="{9A0770B1-4058-4108-977D-8ED72C4A232D}" srcOrd="0" destOrd="0" presId="urn:microsoft.com/office/officeart/2005/8/layout/chevron2"/>
    <dgm:cxn modelId="{45595ECC-51C8-45B0-9F59-D6E25ECC15F4}" type="presOf" srcId="{FCBCC720-EAFF-4A5E-B095-A08BBD8095B2}" destId="{37A27360-DB19-49D8-BDEE-CC5785B5ADC6}" srcOrd="0" destOrd="0" presId="urn:microsoft.com/office/officeart/2005/8/layout/chevron2"/>
    <dgm:cxn modelId="{AA1D08CE-1800-4495-901E-B590965CFAAC}" type="presOf" srcId="{4437E07F-A12B-4033-81BF-5E67275AF674}" destId="{CB2B5415-D897-495E-89C9-6D8E7A5855EC}" srcOrd="0" destOrd="0" presId="urn:microsoft.com/office/officeart/2005/8/layout/chevron2"/>
    <dgm:cxn modelId="{648449DB-B8FC-43A7-A803-1B96F031C644}" srcId="{4437E07F-A12B-4033-81BF-5E67275AF674}" destId="{538DD25F-1FB7-4D70-ACBE-E0ADA2D03B1F}" srcOrd="1" destOrd="0" parTransId="{17F3D551-2ED4-4A1E-9CE5-8F44BB2102AB}" sibTransId="{62A7BDE2-5E12-43B7-BDE4-9CE673BC73A7}"/>
    <dgm:cxn modelId="{1CD55AF4-17D0-49E9-8C87-FF56DCB5C1EA}" type="presOf" srcId="{DA79CDF2-FE4B-4996-98D8-9461B3185694}" destId="{9C221F02-3918-4B39-93AF-4016E402D55E}" srcOrd="0" destOrd="0" presId="urn:microsoft.com/office/officeart/2005/8/layout/chevron2"/>
    <dgm:cxn modelId="{1E06BEF0-7F34-45DD-A290-B3776DC3616C}" type="presParOf" srcId="{CB2B5415-D897-495E-89C9-6D8E7A5855EC}" destId="{D3E7651C-3B9D-4252-BB57-4CDD74F5D970}" srcOrd="0" destOrd="0" presId="urn:microsoft.com/office/officeart/2005/8/layout/chevron2"/>
    <dgm:cxn modelId="{C9AA3702-DBBC-4338-847D-47A90AC464F8}" type="presParOf" srcId="{D3E7651C-3B9D-4252-BB57-4CDD74F5D970}" destId="{9C221F02-3918-4B39-93AF-4016E402D55E}" srcOrd="0" destOrd="0" presId="urn:microsoft.com/office/officeart/2005/8/layout/chevron2"/>
    <dgm:cxn modelId="{5889DB8C-CB3A-41EF-A8E2-62019D19D77F}" type="presParOf" srcId="{D3E7651C-3B9D-4252-BB57-4CDD74F5D970}" destId="{37A27360-DB19-49D8-BDEE-CC5785B5ADC6}" srcOrd="1" destOrd="0" presId="urn:microsoft.com/office/officeart/2005/8/layout/chevron2"/>
    <dgm:cxn modelId="{FDEF07C4-72BF-4CBE-A2C1-DD63CC1EC0AA}" type="presParOf" srcId="{CB2B5415-D897-495E-89C9-6D8E7A5855EC}" destId="{942F9A29-06AE-4AC1-95C2-7A9A43F236CE}" srcOrd="1" destOrd="0" presId="urn:microsoft.com/office/officeart/2005/8/layout/chevron2"/>
    <dgm:cxn modelId="{8A6E3E37-3FD1-4BD4-899C-E899965906F7}" type="presParOf" srcId="{CB2B5415-D897-495E-89C9-6D8E7A5855EC}" destId="{4DFDBA60-F053-4955-85FA-EA123F8FA223}" srcOrd="2" destOrd="0" presId="urn:microsoft.com/office/officeart/2005/8/layout/chevron2"/>
    <dgm:cxn modelId="{FE10DA79-E1B6-4BFE-8AE6-695C19094C06}" type="presParOf" srcId="{4DFDBA60-F053-4955-85FA-EA123F8FA223}" destId="{9A0770B1-4058-4108-977D-8ED72C4A232D}" srcOrd="0" destOrd="0" presId="urn:microsoft.com/office/officeart/2005/8/layout/chevron2"/>
    <dgm:cxn modelId="{F0A051D2-E5E3-4384-9552-81470F04D6B2}" type="presParOf" srcId="{4DFDBA60-F053-4955-85FA-EA123F8FA223}" destId="{E0C698C2-5F64-43C7-8BD2-E8C3EB44E377}" srcOrd="1" destOrd="0" presId="urn:microsoft.com/office/officeart/2005/8/layout/chevron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221F02-3918-4B39-93AF-4016E402D55E}">
      <dsp:nvSpPr>
        <dsp:cNvPr id="0" name=""/>
        <dsp:cNvSpPr/>
      </dsp:nvSpPr>
      <dsp:spPr>
        <a:xfrm rot="5400000">
          <a:off x="-206973" y="207118"/>
          <a:ext cx="1379824" cy="965877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700" kern="1200" dirty="0"/>
            <a:t>1</a:t>
          </a:r>
        </a:p>
      </dsp:txBody>
      <dsp:txXfrm rot="-5400000">
        <a:off x="1" y="483084"/>
        <a:ext cx="965877" cy="413947"/>
      </dsp:txXfrm>
    </dsp:sp>
    <dsp:sp modelId="{37A27360-DB19-49D8-BDEE-CC5785B5ADC6}">
      <dsp:nvSpPr>
        <dsp:cNvPr id="0" name=""/>
        <dsp:cNvSpPr/>
      </dsp:nvSpPr>
      <dsp:spPr>
        <a:xfrm rot="5400000">
          <a:off x="5215081" y="-4249059"/>
          <a:ext cx="896885" cy="939529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9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dirty="0">
              <a:solidFill>
                <a:srgbClr val="008080"/>
              </a:solidFill>
            </a:rPr>
            <a:t>Проміжні підсумки. : </a:t>
          </a:r>
          <a:r>
            <a:rPr lang="en-US" sz="2000" kern="1200" dirty="0">
              <a:hlinkClick xmlns:r="http://schemas.openxmlformats.org/officeDocument/2006/relationships" r:id="rId1"/>
            </a:rPr>
            <a:t>https://ppt-online.org/272669</a:t>
          </a:r>
          <a:endParaRPr lang="uk-UA" sz="2000" kern="1200" dirty="0">
            <a:solidFill>
              <a:srgbClr val="008080"/>
            </a:solidFill>
          </a:endParaRPr>
        </a:p>
      </dsp:txBody>
      <dsp:txXfrm rot="-5400000">
        <a:off x="965877" y="43927"/>
        <a:ext cx="9351511" cy="809321"/>
      </dsp:txXfrm>
    </dsp:sp>
    <dsp:sp modelId="{9A0770B1-4058-4108-977D-8ED72C4A232D}">
      <dsp:nvSpPr>
        <dsp:cNvPr id="0" name=""/>
        <dsp:cNvSpPr/>
      </dsp:nvSpPr>
      <dsp:spPr>
        <a:xfrm rot="5400000">
          <a:off x="-206973" y="1297179"/>
          <a:ext cx="1379824" cy="965877"/>
        </a:xfrm>
        <a:prstGeom prst="chevron">
          <a:avLst/>
        </a:prstGeom>
        <a:solidFill>
          <a:srgbClr val="008080"/>
        </a:solidFill>
        <a:ln w="6350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700" kern="1200" dirty="0"/>
            <a:t>2</a:t>
          </a:r>
        </a:p>
      </dsp:txBody>
      <dsp:txXfrm rot="-5400000">
        <a:off x="1" y="1573145"/>
        <a:ext cx="965877" cy="413947"/>
      </dsp:txXfrm>
    </dsp:sp>
    <dsp:sp modelId="{E0C698C2-5F64-43C7-8BD2-E8C3EB44E377}">
      <dsp:nvSpPr>
        <dsp:cNvPr id="0" name=""/>
        <dsp:cNvSpPr/>
      </dsp:nvSpPr>
      <dsp:spPr>
        <a:xfrm rot="5400000">
          <a:off x="5215081" y="-3158998"/>
          <a:ext cx="896885" cy="939529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8EB6B1">
              <a:alpha val="8000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2000" kern="1200" dirty="0">
              <a:solidFill>
                <a:srgbClr val="008080"/>
              </a:solidFill>
            </a:rPr>
            <a:t>Типи діаграм. : </a:t>
          </a:r>
          <a:r>
            <a:rPr lang="en-US" sz="2000" kern="1200" dirty="0">
              <a:hlinkClick xmlns:r="http://schemas.openxmlformats.org/officeDocument/2006/relationships" r:id="rId2"/>
            </a:rPr>
            <a:t>https://svitppt.com.ua/informatika/robota-z-diagramami-v-ecel-zmina-zovnishnogo-viglyadu-diagrami.html</a:t>
          </a:r>
          <a:endParaRPr lang="uk-UA" sz="2000" kern="1200" dirty="0">
            <a:solidFill>
              <a:srgbClr val="008080"/>
            </a:solidFill>
          </a:endParaRPr>
        </a:p>
      </dsp:txBody>
      <dsp:txXfrm rot="-5400000">
        <a:off x="965877" y="1133988"/>
        <a:ext cx="9351511" cy="8093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A21753-623D-4B32-B451-FC68FEFD3B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1D5E839-4F3F-41D9-828E-B6A2229C48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581EA1-98C3-4A9F-9931-BA6DE349B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01CB2A-FC41-412B-869B-354779F45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633119-62E7-4CC5-BA00-595DE9614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411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4C4E0D-7F13-47B1-B915-0CDCA9AE2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B1067B-A21B-4B98-A517-EFAEBFF62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757EE4-73BB-47F6-A097-DADDFF587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FE93DE-F1A3-4636-AAD8-7BC0A1423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F60B9E-B697-41E3-8F40-D82B87FDB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886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DED5DD1-C4D4-4624-8FDA-5A3CD33F1F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1C743B0-5752-412E-9872-41E623EFD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6061FE-97F0-4345-9D8B-3697DD547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3664F6-F352-42CB-8688-37B075A92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485834-3B15-415B-942C-901782F63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375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F0E09D-04FF-4C56-80B4-7FB1C8682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BF1B0E-AEF7-475F-B2A5-A194866E5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AA8537-4D27-45DB-8819-C28ED0A1F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F6A527-8F46-4676-857F-922A6DE13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81B813-0BE2-49DA-93FA-78B3E1F86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215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2B887-8BA8-4581-B038-89D0FC4A5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E025F2-9A12-40D6-B1F9-334A9CBDF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AD4A3B-F1AD-4BFA-9B15-2D32CCAB0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E32400-DAB9-4AFC-B7B9-686D9C8E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418FD5-8DC6-406D-A854-00FAFCEDB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356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DD540F-1A80-4EC5-9AB6-151DE7FC3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8AF08C-FBB3-4EBD-965D-07C4B9D1DA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B28FC8-CBC2-4020-9400-051363AF31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F3CF8F-2EDA-4F2E-9323-5193E265D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8F8789-0BFA-4D7D-8E41-BBA8F1368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F2C36E-B8E9-4D15-BA28-81C401DCE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371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A287CA-3158-4EFC-B82A-6988968B4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982B31-B2CE-47AA-B961-BE046184E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23E1B6-2907-48E1-BDAD-FE26C8443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475A5EE-5C75-431A-A043-E1485D0377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B018BCB-B471-4A2E-8B2A-6CD6DCEE39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AC7DB1D-00EB-4025-923A-9A4C97CDF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0252873-D2BC-43DC-A7AB-83D27BD6A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6627EFA-EFC5-49A7-82AA-7AFF3C939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834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B8BA61-314F-44AF-9EFE-734D1F0DD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259506B-438E-4F73-A06B-A2401E1C3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14912B1-5E48-45DB-AB19-A42318BDA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0932C8A-B4ED-4FA4-9316-8DAD8D5A3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988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5BDE8E2-0C6E-4533-89B2-6C2533E11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BD6BF47-C2AD-4261-9B2B-344540223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E28BC3A-7DFE-4375-B724-9F352400B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30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B0CD9-7ABF-4494-B666-0FF45B915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1004C9-1F41-4726-A76F-35240FAA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6BA6C46-62B9-451A-B9B6-ED66C23AE8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FF6B76-9DBB-4A9F-BE81-F99DD9611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5C6A766-1952-48C4-9D26-293435DF0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1EFBF0-B9BA-4F40-AA86-FD1B6CC32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36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80CC07-2809-4C54-99F1-76B60DBD2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204605A-2856-4C17-AE35-76F13CB956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03E5AF-9D45-4A7D-AB9E-DD5122057C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FD570A-18E4-48A0-ABA7-79E32CC18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6B-1588-456A-B255-E76079674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FFE2AC-2122-4C8E-A741-9EF3D97B4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898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A53223-B36C-41E1-AC52-921FC1F4A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AB7919-B4A9-4585-87B1-A55F70D17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CA386-9FD2-46F9-827F-280CC4EF8F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B04A6-1949-4CA8-8CFE-0FA0832CE4F2}" type="datetimeFigureOut">
              <a:rPr lang="uk-UA" smtClean="0"/>
              <a:t>12.11.2019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D563A9-FFF7-49C9-8B60-787EF08B8E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D29F92-FA1E-4B10-A55F-6B043E69E6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13CEF-CD0F-4D06-A98C-F6277105520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6404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2.png"/><Relationship Id="rId7" Type="http://schemas.openxmlformats.org/officeDocument/2006/relationships/slide" Target="slide2.xml"/><Relationship Id="rId12" Type="http://schemas.openxmlformats.org/officeDocument/2006/relationships/slide" Target="slide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microsoft.com/office/2007/relationships/hdphoto" Target="../media/hdphoto1.wdp"/><Relationship Id="rId5" Type="http://schemas.openxmlformats.org/officeDocument/2006/relationships/slide" Target="slide8.xml"/><Relationship Id="rId10" Type="http://schemas.openxmlformats.org/officeDocument/2006/relationships/image" Target="../media/image4.png"/><Relationship Id="rId4" Type="http://schemas.openxmlformats.org/officeDocument/2006/relationships/image" Target="../media/image3.svg"/><Relationship Id="rId9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png"/><Relationship Id="rId7" Type="http://schemas.openxmlformats.org/officeDocument/2006/relationships/slide" Target="slide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8.xml"/><Relationship Id="rId4" Type="http://schemas.openxmlformats.org/officeDocument/2006/relationships/image" Target="../media/image6.sv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slide" Target="slide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8.xml"/><Relationship Id="rId4" Type="http://schemas.openxmlformats.org/officeDocument/2006/relationships/image" Target="../media/image6.sv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8.xml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slide" Target="slide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8.xml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slide" Target="slide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8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slide" Target="slide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8.xml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5.png"/><Relationship Id="rId7" Type="http://schemas.openxmlformats.org/officeDocument/2006/relationships/diagramData" Target="../diagrams/data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microsoft.com/office/2007/relationships/diagramDrawing" Target="../diagrams/drawing1.xml"/><Relationship Id="rId5" Type="http://schemas.openxmlformats.org/officeDocument/2006/relationships/slide" Target="slide8.xml"/><Relationship Id="rId10" Type="http://schemas.openxmlformats.org/officeDocument/2006/relationships/diagramColors" Target="../diagrams/colors1.xml"/><Relationship Id="rId4" Type="http://schemas.openxmlformats.org/officeDocument/2006/relationships/image" Target="../media/image6.svg"/><Relationship Id="rId9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DC43790C-E16D-421E-B400-326F86F5E2B2}"/>
              </a:ext>
            </a:extLst>
          </p:cNvPr>
          <p:cNvSpPr/>
          <p:nvPr/>
        </p:nvSpPr>
        <p:spPr>
          <a:xfrm>
            <a:off x="476248" y="2266122"/>
            <a:ext cx="11503716" cy="4464150"/>
          </a:xfrm>
          <a:prstGeom prst="roundRect">
            <a:avLst>
              <a:gd name="adj" fmla="val 5359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0775650-AB8E-4EB9-B5CB-D0204A941D00}"/>
              </a:ext>
            </a:extLst>
          </p:cNvPr>
          <p:cNvSpPr/>
          <p:nvPr/>
        </p:nvSpPr>
        <p:spPr>
          <a:xfrm>
            <a:off x="476247" y="175788"/>
            <a:ext cx="11503717" cy="1922482"/>
          </a:xfrm>
          <a:prstGeom prst="roundRect">
            <a:avLst>
              <a:gd name="adj" fmla="val 13740"/>
            </a:avLst>
          </a:prstGeom>
          <a:solidFill>
            <a:srgbClr val="009999"/>
          </a:solidFill>
          <a:ln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0680" y="236330"/>
            <a:ext cx="1074315" cy="107431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55995D6-10E8-4063-909F-EC78F9995467}"/>
              </a:ext>
            </a:extLst>
          </p:cNvPr>
          <p:cNvSpPr txBox="1"/>
          <p:nvPr/>
        </p:nvSpPr>
        <p:spPr>
          <a:xfrm>
            <a:off x="136811" y="1339584"/>
            <a:ext cx="1842051" cy="461665"/>
          </a:xfrm>
          <a:custGeom>
            <a:avLst/>
            <a:gdLst>
              <a:gd name="connsiteX0" fmla="*/ 0 w 1842051"/>
              <a:gd name="connsiteY0" fmla="*/ 0 h 461665"/>
              <a:gd name="connsiteX1" fmla="*/ 1842051 w 1842051"/>
              <a:gd name="connsiteY1" fmla="*/ 0 h 461665"/>
              <a:gd name="connsiteX2" fmla="*/ 1842051 w 1842051"/>
              <a:gd name="connsiteY2" fmla="*/ 461665 h 461665"/>
              <a:gd name="connsiteX3" fmla="*/ 0 w 1842051"/>
              <a:gd name="connsiteY3" fmla="*/ 461665 h 461665"/>
              <a:gd name="connsiteX4" fmla="*/ 0 w 1842051"/>
              <a:gd name="connsiteY4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1" h="461665" fill="none" extrusionOk="0">
                <a:moveTo>
                  <a:pt x="0" y="0"/>
                </a:moveTo>
                <a:cubicBezTo>
                  <a:pt x="790724" y="24404"/>
                  <a:pt x="1328913" y="-100410"/>
                  <a:pt x="1842051" y="0"/>
                </a:cubicBezTo>
                <a:cubicBezTo>
                  <a:pt x="1817920" y="194248"/>
                  <a:pt x="1868661" y="398790"/>
                  <a:pt x="1842051" y="461665"/>
                </a:cubicBezTo>
                <a:cubicBezTo>
                  <a:pt x="1205046" y="438207"/>
                  <a:pt x="869363" y="543875"/>
                  <a:pt x="0" y="461665"/>
                </a:cubicBezTo>
                <a:cubicBezTo>
                  <a:pt x="-8568" y="283103"/>
                  <a:pt x="-7907" y="68650"/>
                  <a:pt x="0" y="0"/>
                </a:cubicBezTo>
                <a:close/>
              </a:path>
              <a:path w="1842051" h="461665" stroke="0" extrusionOk="0">
                <a:moveTo>
                  <a:pt x="0" y="0"/>
                </a:moveTo>
                <a:cubicBezTo>
                  <a:pt x="712157" y="-135461"/>
                  <a:pt x="1166391" y="6603"/>
                  <a:pt x="1842051" y="0"/>
                </a:cubicBezTo>
                <a:cubicBezTo>
                  <a:pt x="1832353" y="109496"/>
                  <a:pt x="1852294" y="410102"/>
                  <a:pt x="1842051" y="461665"/>
                </a:cubicBezTo>
                <a:cubicBezTo>
                  <a:pt x="1456095" y="582519"/>
                  <a:pt x="756355" y="584556"/>
                  <a:pt x="0" y="461665"/>
                </a:cubicBezTo>
                <a:cubicBezTo>
                  <a:pt x="32442" y="405031"/>
                  <a:pt x="-13715" y="100637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8EB6B1"/>
            </a:solidFill>
            <a:extLst>
              <a:ext uri="{C807C97D-BFC1-408E-A445-0C87EB9F89A2}">
                <ask:lineSketchStyleProps xmlns:ask="http://schemas.microsoft.com/office/drawing/2018/sketchyshapes" sd="279706574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200" dirty="0">
                <a:solidFill>
                  <a:srgbClr val="8EB6B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Інформатика та комп’ютерна техніка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14FB24D8-85AE-4899-8178-429FCE5338DB}"/>
              </a:ext>
            </a:extLst>
          </p:cNvPr>
          <p:cNvSpPr txBox="1">
            <a:spLocks/>
          </p:cNvSpPr>
          <p:nvPr/>
        </p:nvSpPr>
        <p:spPr>
          <a:xfrm>
            <a:off x="1628939" y="475439"/>
            <a:ext cx="9605777" cy="1000132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uk-UA" sz="2400" b="1" noProof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ЗМІСТОВИЙ МОДУЛЬ №3 </a:t>
            </a:r>
            <a:endParaRPr kumimoji="0" lang="ru-RU" sz="2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55567" y="2260870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Розглянемо такі питання: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текст підказки">
            <a:extLst>
              <a:ext uri="{FF2B5EF4-FFF2-40B4-BE49-F238E27FC236}">
                <a16:creationId xmlns:a16="http://schemas.microsoft.com/office/drawing/2014/main" id="{B4272B8A-141F-45BC-9A2B-5393024FCB63}"/>
              </a:ext>
            </a:extLst>
          </p:cNvPr>
          <p:cNvSpPr txBox="1">
            <a:spLocks/>
          </p:cNvSpPr>
          <p:nvPr/>
        </p:nvSpPr>
        <p:spPr>
          <a:xfrm>
            <a:off x="1931753" y="2762507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Поняття сортування даних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9677753-AB5B-408D-A74A-D7E64F8610C7}"/>
              </a:ext>
            </a:extLst>
          </p:cNvPr>
          <p:cNvSpPr/>
          <p:nvPr/>
        </p:nvSpPr>
        <p:spPr>
          <a:xfrm>
            <a:off x="2374186" y="948082"/>
            <a:ext cx="960577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Тема 7. Аналіз даних в </a:t>
            </a:r>
            <a:r>
              <a:rPr lang="en-US" sz="2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Microsoft Excel 2016</a:t>
            </a:r>
            <a:r>
              <a:rPr lang="uk-UA" sz="2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6" name="текст підказки">
            <a:extLst>
              <a:ext uri="{FF2B5EF4-FFF2-40B4-BE49-F238E27FC236}">
                <a16:creationId xmlns:a16="http://schemas.microsoft.com/office/drawing/2014/main" id="{C54B4F8D-B354-42FB-AD24-87E4C46BF794}"/>
              </a:ext>
            </a:extLst>
          </p:cNvPr>
          <p:cNvSpPr txBox="1">
            <a:spLocks/>
          </p:cNvSpPr>
          <p:nvPr/>
        </p:nvSpPr>
        <p:spPr>
          <a:xfrm>
            <a:off x="1931753" y="3427611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Фільтрація даних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текст підказки">
            <a:extLst>
              <a:ext uri="{FF2B5EF4-FFF2-40B4-BE49-F238E27FC236}">
                <a16:creationId xmlns:a16="http://schemas.microsoft.com/office/drawing/2014/main" id="{A49AC798-A94B-4B42-B9B7-6CAAD1C4484A}"/>
              </a:ext>
            </a:extLst>
          </p:cNvPr>
          <p:cNvSpPr txBox="1">
            <a:spLocks/>
          </p:cNvSpPr>
          <p:nvPr/>
        </p:nvSpPr>
        <p:spPr>
          <a:xfrm>
            <a:off x="1931753" y="4213429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Проміжні підсумки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228086" y="2653313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2" name="номер розділу">
            <a:hlinkClick r:id="rId8" action="ppaction://hlinksldjump"/>
            <a:extLst>
              <a:ext uri="{FF2B5EF4-FFF2-40B4-BE49-F238E27FC236}">
                <a16:creationId xmlns:a16="http://schemas.microsoft.com/office/drawing/2014/main" id="{FB19309B-682B-48E7-B73F-DEC31D4C25F7}"/>
              </a:ext>
            </a:extLst>
          </p:cNvPr>
          <p:cNvSpPr/>
          <p:nvPr/>
        </p:nvSpPr>
        <p:spPr>
          <a:xfrm>
            <a:off x="1228086" y="3387590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3" name="номер розділу">
            <a:hlinkClick r:id="rId9" action="ppaction://hlinksldjump"/>
            <a:extLst>
              <a:ext uri="{FF2B5EF4-FFF2-40B4-BE49-F238E27FC236}">
                <a16:creationId xmlns:a16="http://schemas.microsoft.com/office/drawing/2014/main" id="{C990AB2A-994F-4290-8141-D968B446BED5}"/>
              </a:ext>
            </a:extLst>
          </p:cNvPr>
          <p:cNvSpPr/>
          <p:nvPr/>
        </p:nvSpPr>
        <p:spPr>
          <a:xfrm>
            <a:off x="1228086" y="4127202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pic>
        <p:nvPicPr>
          <p:cNvPr id="16" name="Picture 2" descr="Результат пошуку зображень за запитом &quot;excel&quot;">
            <a:extLst>
              <a:ext uri="{FF2B5EF4-FFF2-40B4-BE49-F238E27FC236}">
                <a16:creationId xmlns:a16="http://schemas.microsoft.com/office/drawing/2014/main" id="{3F9A7161-1AE6-4C10-9689-446FD6174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834" b="96979" l="10000" r="98947">
                        <a14:foregroundMark x1="37368" y1="3625" x2="47018" y2="31722"/>
                        <a14:foregroundMark x1="47018" y1="31722" x2="38070" y2="34139"/>
                        <a14:foregroundMark x1="38070" y1="34139" x2="39649" y2="53172"/>
                        <a14:foregroundMark x1="39649" y1="53172" x2="44561" y2="67069"/>
                        <a14:foregroundMark x1="44561" y1="67069" x2="46491" y2="83988"/>
                        <a14:foregroundMark x1="37845" y1="80514" x2="35965" y2="79758"/>
                        <a14:foregroundMark x1="39999" y1="81379" x2="39272" y2="81087"/>
                        <a14:foregroundMark x1="46491" y1="83988" x2="45040" y2="83405"/>
                        <a14:foregroundMark x1="29297" y1="70572" x2="28070" y2="68882"/>
                        <a14:foregroundMark x1="35965" y1="79758" x2="30572" y2="72329"/>
                        <a14:foregroundMark x1="32921" y1="79654" x2="34737" y2="83686"/>
                        <a14:foregroundMark x1="28070" y1="68882" x2="29753" y2="72619"/>
                        <a14:foregroundMark x1="34737" y1="83686" x2="39318" y2="86698"/>
                        <a14:foregroundMark x1="47006" y1="90030" x2="53860" y2="90030"/>
                        <a14:foregroundMark x1="53860" y1="90030" x2="64912" y2="96979"/>
                        <a14:foregroundMark x1="64912" y1="96979" x2="64035" y2="96375"/>
                        <a14:foregroundMark x1="41053" y1="4834" x2="48947" y2="15710"/>
                        <a14:foregroundMark x1="48947" y1="15710" x2="58772" y2="22659"/>
                        <a14:foregroundMark x1="58772" y1="22659" x2="65088" y2="39577"/>
                        <a14:foregroundMark x1="65088" y1="39577" x2="72807" y2="51360"/>
                        <a14:foregroundMark x1="72807" y1="51360" x2="74912" y2="67372"/>
                        <a14:foregroundMark x1="74912" y1="67372" x2="79649" y2="76435"/>
                        <a14:foregroundMark x1="38070" y1="48640" x2="38070" y2="64048"/>
                        <a14:foregroundMark x1="38070" y1="64048" x2="33684" y2="67372"/>
                        <a14:foregroundMark x1="34561" y1="51360" x2="36491" y2="66465"/>
                        <a14:foregroundMark x1="36491" y1="66465" x2="45263" y2="74018"/>
                        <a14:foregroundMark x1="45263" y1="74018" x2="35614" y2="66767"/>
                        <a14:foregroundMark x1="35614" y1="66767" x2="35263" y2="50453"/>
                        <a14:foregroundMark x1="35263" y1="50453" x2="44211" y2="21450"/>
                        <a14:foregroundMark x1="44211" y1="21450" x2="39123" y2="6949"/>
                        <a14:foregroundMark x1="39123" y1="6949" x2="37544" y2="6647"/>
                        <a14:foregroundMark x1="93860" y1="62840" x2="92807" y2="43505"/>
                        <a14:foregroundMark x1="92807" y1="43505" x2="88596" y2="28097"/>
                        <a14:foregroundMark x1="88596" y1="28097" x2="97895" y2="30211"/>
                        <a14:foregroundMark x1="97895" y1="30211" x2="98246" y2="48640"/>
                        <a14:foregroundMark x1="98246" y1="48640" x2="91754" y2="83686"/>
                        <a14:foregroundMark x1="91754" y1="83686" x2="73860" y2="91843"/>
                        <a14:foregroundMark x1="62982" y1="6344" x2="73684" y2="6344"/>
                        <a14:foregroundMark x1="73684" y1="6344" x2="83509" y2="5438"/>
                        <a14:foregroundMark x1="83509" y1="5438" x2="93158" y2="6344"/>
                        <a14:foregroundMark x1="93158" y1="6344" x2="98596" y2="20846"/>
                        <a14:foregroundMark x1="98596" y1="20846" x2="98947" y2="60725"/>
                        <a14:foregroundMark x1="85263" y1="16918" x2="68772" y2="16918"/>
                        <a14:foregroundMark x1="91579" y1="17825" x2="65088" y2="16918"/>
                        <a14:foregroundMark x1="35088" y1="41994" x2="33684" y2="49547"/>
                        <a14:backgroundMark x1="18772" y1="18731" x2="18772" y2="18731"/>
                        <a14:backgroundMark x1="32880" y1="49118" x2="33914" y2="51601"/>
                        <a14:backgroundMark x1="26140" y1="32931" x2="31325" y2="45383"/>
                        <a14:backgroundMark x1="40404" y1="75369" x2="40877" y2="80665"/>
                        <a14:backgroundMark x1="40877" y1="80665" x2="44912" y2="94260"/>
                        <a14:backgroundMark x1="33684" y1="83082" x2="29123" y2="69789"/>
                        <a14:backgroundMark x1="29123" y1="69789" x2="29123" y2="607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2" y="3387590"/>
            <a:ext cx="5429250" cy="3152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текст підказки">
            <a:extLst>
              <a:ext uri="{FF2B5EF4-FFF2-40B4-BE49-F238E27FC236}">
                <a16:creationId xmlns:a16="http://schemas.microsoft.com/office/drawing/2014/main" id="{7D9353AC-AF0D-4231-AA48-994AA31FCEF8}"/>
              </a:ext>
            </a:extLst>
          </p:cNvPr>
          <p:cNvSpPr txBox="1">
            <a:spLocks/>
          </p:cNvSpPr>
          <p:nvPr/>
        </p:nvSpPr>
        <p:spPr>
          <a:xfrm>
            <a:off x="1931753" y="5078941"/>
            <a:ext cx="9902438" cy="7858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Діаграми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номер розділу">
            <a:hlinkClick r:id="rId12" action="ppaction://hlinksldjump"/>
            <a:extLst>
              <a:ext uri="{FF2B5EF4-FFF2-40B4-BE49-F238E27FC236}">
                <a16:creationId xmlns:a16="http://schemas.microsoft.com/office/drawing/2014/main" id="{07AB2CC1-4F4D-406B-9F32-EA28549D3849}"/>
              </a:ext>
            </a:extLst>
          </p:cNvPr>
          <p:cNvSpPr/>
          <p:nvPr/>
        </p:nvSpPr>
        <p:spPr>
          <a:xfrm>
            <a:off x="1241810" y="4900346"/>
            <a:ext cx="571504" cy="571504"/>
          </a:xfrm>
          <a:prstGeom prst="ellipse">
            <a:avLst/>
          </a:prstGeom>
          <a:solidFill>
            <a:srgbClr val="00979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16593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Сортування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кнопка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86B692DD-3083-49CB-AF47-C393B6FE4A6A}"/>
              </a:ext>
            </a:extLst>
          </p:cNvPr>
          <p:cNvSpPr/>
          <p:nvPr/>
        </p:nvSpPr>
        <p:spPr>
          <a:xfrm>
            <a:off x="114272" y="2897171"/>
            <a:ext cx="571504" cy="571504"/>
          </a:xfrm>
          <a:prstGeom prst="actionButtonBlank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!</a:t>
            </a:r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2A36CCC5-C86F-4EF2-9F16-3A0B978C4B33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indent="357188">
              <a:spcBef>
                <a:spcPct val="20000"/>
              </a:spcBef>
              <a:defRPr/>
            </a:pPr>
            <a:r>
              <a:rPr lang="ru-RU" sz="2000" b="1" dirty="0" err="1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Сортування</a:t>
            </a:r>
            <a:r>
              <a:rPr lang="ru-RU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b="1" dirty="0" err="1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даних</a:t>
            </a:r>
            <a:r>
              <a:rPr lang="ru-RU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процес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упорядкування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записів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базі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lvl="0" indent="357188">
              <a:spcBef>
                <a:spcPct val="20000"/>
              </a:spcBef>
              <a:defRPr/>
            </a:pPr>
            <a:r>
              <a:rPr lang="uk-UA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89B44E9C-B0C3-485F-A344-05EA50070EC2}"/>
              </a:ext>
            </a:extLst>
          </p:cNvPr>
          <p:cNvSpPr txBox="1">
            <a:spLocks/>
          </p:cNvSpPr>
          <p:nvPr/>
        </p:nvSpPr>
        <p:spPr>
          <a:xfrm>
            <a:off x="2326628" y="1748627"/>
            <a:ext cx="7344816" cy="453650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Font typeface="Arial" panose="020B0604020202020204" pitchFamily="34" charset="0"/>
              <a:buNone/>
            </a:pPr>
            <a:r>
              <a:rPr lang="uk-UA" b="1" i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Способи виконання дії сортування:</a:t>
            </a:r>
          </a:p>
          <a:p>
            <a:pPr>
              <a:buFont typeface="Wingdings" pitchFamily="2" charset="2"/>
              <a:buChar char="v"/>
            </a:pPr>
            <a:r>
              <a:rPr lang="uk-UA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допомогою команди меню </a:t>
            </a:r>
            <a:r>
              <a:rPr lang="uk-UA" b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Сортировка и фильтр               </a:t>
            </a:r>
            <a:r>
              <a:rPr lang="uk-UA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>
              <a:buFont typeface="Wingdings" pitchFamily="2" charset="2"/>
              <a:buChar char="v"/>
            </a:pPr>
            <a:r>
              <a:rPr lang="uk-UA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За допомогою спливаючого контекстного меню</a:t>
            </a:r>
            <a:endParaRPr lang="ru-RU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" indent="0">
              <a:buFont typeface="Arial" panose="020B0604020202020204" pitchFamily="34" charset="0"/>
              <a:buNone/>
            </a:pPr>
            <a:r>
              <a:rPr lang="uk-UA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(натиснути праву кнопку маніпулятора “миша” на полі, яке підлягає сортуванню та вибрати в меню, що з’явиться спосіб сортування). </a:t>
            </a:r>
            <a:endParaRPr lang="ru-RU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" indent="0">
              <a:buFont typeface="Arial" panose="020B0604020202020204" pitchFamily="34" charset="0"/>
              <a:buNone/>
            </a:pPr>
            <a:r>
              <a:rPr lang="uk-UA" b="1" i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Відміна дії сортування:</a:t>
            </a:r>
          </a:p>
          <a:p>
            <a:pPr marL="45720" indent="0">
              <a:buFont typeface="Arial" panose="020B0604020202020204" pitchFamily="34" charset="0"/>
              <a:buNone/>
            </a:pPr>
            <a:r>
              <a:rPr lang="uk-UA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меню </a:t>
            </a:r>
            <a:r>
              <a:rPr lang="uk-UA" b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Сортировка и фильтр      </a:t>
            </a:r>
            <a:r>
              <a:rPr lang="uk-UA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кнопка </a:t>
            </a:r>
            <a:r>
              <a:rPr lang="uk-UA" b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Очистить все сортировки </a:t>
            </a:r>
            <a:endParaRPr lang="uk-UA" b="1" i="1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" indent="0">
              <a:buFont typeface="Arial" panose="020B0604020202020204" pitchFamily="34" charset="0"/>
              <a:buNone/>
            </a:pPr>
            <a:endParaRPr lang="ru-RU" i="1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7AB32E4A-C7AE-4209-A32E-68F7CC4E0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8836" y="2645003"/>
            <a:ext cx="71437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Прямая со стрелкой 4">
            <a:extLst>
              <a:ext uri="{FF2B5EF4-FFF2-40B4-BE49-F238E27FC236}">
                <a16:creationId xmlns:a16="http://schemas.microsoft.com/office/drawing/2014/main" id="{06866FC1-8E8C-4FB8-9BEB-635F72DEAF52}"/>
              </a:ext>
            </a:extLst>
          </p:cNvPr>
          <p:cNvCxnSpPr/>
          <p:nvPr/>
        </p:nvCxnSpPr>
        <p:spPr>
          <a:xfrm>
            <a:off x="3766788" y="2756739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6">
            <a:extLst>
              <a:ext uri="{FF2B5EF4-FFF2-40B4-BE49-F238E27FC236}">
                <a16:creationId xmlns:a16="http://schemas.microsoft.com/office/drawing/2014/main" id="{95538522-1C08-4481-8746-7972F113403D}"/>
              </a:ext>
            </a:extLst>
          </p:cNvPr>
          <p:cNvCxnSpPr/>
          <p:nvPr/>
        </p:nvCxnSpPr>
        <p:spPr>
          <a:xfrm>
            <a:off x="6287068" y="5205011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1" name="Picture 3">
            <a:extLst>
              <a:ext uri="{FF2B5EF4-FFF2-40B4-BE49-F238E27FC236}">
                <a16:creationId xmlns:a16="http://schemas.microsoft.com/office/drawing/2014/main" id="{824C5EF3-6818-440A-A3CE-DDF6277620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737" y="5485234"/>
            <a:ext cx="439857" cy="439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355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Фільтрування даних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0D7474EB-6B9F-4D7A-8D14-A2456BE5418A}"/>
              </a:ext>
            </a:extLst>
          </p:cNvPr>
          <p:cNvSpPr txBox="1">
            <a:spLocks/>
          </p:cNvSpPr>
          <p:nvPr/>
        </p:nvSpPr>
        <p:spPr>
          <a:xfrm>
            <a:off x="1471114" y="1106797"/>
            <a:ext cx="9659466" cy="496855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Font typeface="Arial" panose="020B0604020202020204" pitchFamily="34" charset="0"/>
              <a:buNone/>
            </a:pPr>
            <a:r>
              <a:rPr lang="ru-RU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b="1" dirty="0" err="1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Фільтр</a:t>
            </a:r>
            <a:r>
              <a:rPr lang="ru-RU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i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набір</a:t>
            </a:r>
            <a:r>
              <a:rPr lang="ru-RU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умов, </a:t>
            </a:r>
            <a:r>
              <a:rPr lang="ru-RU" i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застосовуваних</a:t>
            </a:r>
            <a:r>
              <a:rPr lang="ru-RU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i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відбору</a:t>
            </a:r>
            <a:r>
              <a:rPr lang="ru-RU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i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підмножини</a:t>
            </a:r>
            <a:r>
              <a:rPr lang="ru-RU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i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даних</a:t>
            </a:r>
            <a:r>
              <a:rPr lang="ru-RU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i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або</a:t>
            </a:r>
            <a:r>
              <a:rPr lang="ru-RU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i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сортування</a:t>
            </a:r>
            <a:r>
              <a:rPr lang="ru-RU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i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даних</a:t>
            </a:r>
            <a:r>
              <a:rPr lang="ru-RU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uk-UA" i="1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" indent="0">
              <a:buFont typeface="Arial" panose="020B0604020202020204" pitchFamily="34" charset="0"/>
              <a:buNone/>
            </a:pPr>
            <a:r>
              <a:rPr lang="uk-UA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Фільтрація даних (записів) </a:t>
            </a:r>
            <a:r>
              <a:rPr lang="uk-UA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зміна кількості відображуваних записів, при цьому кількість даних, що зберігається у файлі, не змінюється.</a:t>
            </a:r>
          </a:p>
          <a:p>
            <a:pPr marL="45720" indent="0">
              <a:buFont typeface="Arial" panose="020B0604020202020204" pitchFamily="34" charset="0"/>
              <a:buNone/>
            </a:pPr>
            <a:endParaRPr lang="uk-UA" i="1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" indent="0">
              <a:buFont typeface="Arial" panose="020B0604020202020204" pitchFamily="34" charset="0"/>
              <a:buNone/>
            </a:pPr>
            <a:r>
              <a:rPr lang="uk-UA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Фільтр за виділенням</a:t>
            </a:r>
            <a:r>
              <a:rPr lang="uk-UA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це відбір за вказаним (виділеним) у таблиці значенням. Результатом дії такого фільтра буде відображення лише тих записів, які мають вказане (виділене) значення поля.</a:t>
            </a:r>
          </a:p>
          <a:p>
            <a:pPr marL="45720" indent="0">
              <a:buFont typeface="Arial" panose="020B0604020202020204" pitchFamily="34" charset="0"/>
              <a:buNone/>
            </a:pPr>
            <a:r>
              <a:rPr lang="uk-UA" b="1" i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Способи застосування фільтра за виділеним:</a:t>
            </a:r>
          </a:p>
          <a:p>
            <a:pPr marL="45720" indent="0">
              <a:buFont typeface="Arial" panose="020B0604020202020204" pitchFamily="34" charset="0"/>
              <a:buNone/>
            </a:pPr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меню </a:t>
            </a:r>
            <a:r>
              <a:rPr lang="uk-UA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Сортировка</a:t>
            </a:r>
            <a:r>
              <a:rPr lang="uk-UA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uk-UA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фильтр</a:t>
            </a:r>
            <a:r>
              <a:rPr lang="uk-UA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uk-UA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кнопка</a:t>
            </a:r>
            <a:r>
              <a:rPr lang="uk-UA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Выделение</a:t>
            </a:r>
            <a:r>
              <a:rPr lang="uk-UA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45720" indent="0">
              <a:buFont typeface="Arial" panose="020B0604020202020204" pitchFamily="34" charset="0"/>
              <a:buNone/>
            </a:pPr>
            <a:endParaRPr lang="ru-RU" b="1" i="1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" indent="0">
              <a:buFont typeface="Arial" panose="020B0604020202020204" pitchFamily="34" charset="0"/>
              <a:buNone/>
            </a:pPr>
            <a:endParaRPr lang="ru-RU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3" name="Прямая со стрелкой 3">
            <a:extLst>
              <a:ext uri="{FF2B5EF4-FFF2-40B4-BE49-F238E27FC236}">
                <a16:creationId xmlns:a16="http://schemas.microsoft.com/office/drawing/2014/main" id="{EA8992F1-07C9-447D-9F34-2F9A7341A389}"/>
              </a:ext>
            </a:extLst>
          </p:cNvPr>
          <p:cNvCxnSpPr/>
          <p:nvPr/>
        </p:nvCxnSpPr>
        <p:spPr>
          <a:xfrm>
            <a:off x="5455895" y="5571293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4" name="Picture 2">
            <a:extLst>
              <a:ext uri="{FF2B5EF4-FFF2-40B4-BE49-F238E27FC236}">
                <a16:creationId xmlns:a16="http://schemas.microsoft.com/office/drawing/2014/main" id="{4344D259-6F39-4F65-A769-F3A5050A3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925" y="5219084"/>
            <a:ext cx="443538" cy="411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DF189744-620E-4DAC-A15E-DD9D3F55B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7230" y="3533126"/>
            <a:ext cx="1303002" cy="28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859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Проміжні підсумки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E49610C0-AA65-43DE-A122-273FDC5CBD62}"/>
              </a:ext>
            </a:extLst>
          </p:cNvPr>
          <p:cNvSpPr/>
          <p:nvPr/>
        </p:nvSpPr>
        <p:spPr>
          <a:xfrm>
            <a:off x="1331181" y="1181777"/>
            <a:ext cx="1001807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4" indent="450850">
              <a:spcAft>
                <a:spcPct val="0"/>
              </a:spcAft>
            </a:pPr>
            <a:r>
              <a:rPr lang="ru-RU" altLang="uk-UA" sz="2800" b="1" dirty="0" err="1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Обчислення</a:t>
            </a:r>
            <a:r>
              <a:rPr lang="ru-RU" altLang="uk-UA" sz="28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uk-UA" sz="2800" b="1" dirty="0" err="1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підсумків</a:t>
            </a:r>
            <a:r>
              <a:rPr lang="ru-RU" altLang="uk-UA" sz="28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uk-UA" sz="28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дозволяє</a:t>
            </a:r>
            <a:r>
              <a:rPr lang="ru-RU" altLang="uk-UA" sz="2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uk-UA" sz="28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обчислити</a:t>
            </a:r>
            <a:r>
              <a:rPr lang="ru-RU" altLang="uk-UA" sz="2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uk-UA" sz="28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загальний</a:t>
            </a:r>
            <a:r>
              <a:rPr lang="ru-RU" altLang="uk-UA" sz="28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uk-UA" sz="28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підсумок</a:t>
            </a:r>
            <a:r>
              <a:rPr lang="ru-RU" altLang="uk-UA" sz="2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а </a:t>
            </a:r>
            <a:r>
              <a:rPr lang="ru-RU" altLang="uk-UA" sz="28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також</a:t>
            </a:r>
            <a:r>
              <a:rPr lang="ru-RU" altLang="uk-UA" sz="2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uk-UA" sz="28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одержати</a:t>
            </a:r>
            <a:r>
              <a:rPr lang="ru-RU" altLang="uk-UA" sz="2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uk-UA" sz="28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підсумкові</a:t>
            </a:r>
            <a:r>
              <a:rPr lang="ru-RU" altLang="uk-UA" sz="28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uk-UA" sz="2800" b="1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дані</a:t>
            </a:r>
            <a:r>
              <a:rPr lang="ru-RU" altLang="uk-UA" sz="2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altLang="uk-UA" sz="28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розрізі</a:t>
            </a:r>
            <a:r>
              <a:rPr lang="ru-RU" altLang="uk-UA" sz="2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uk-UA" sz="28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деякого</a:t>
            </a:r>
            <a:r>
              <a:rPr lang="ru-RU" altLang="uk-UA" sz="2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uk-UA" sz="28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обраного</a:t>
            </a:r>
            <a:r>
              <a:rPr lang="ru-RU" altLang="uk-UA" sz="2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поля.</a:t>
            </a:r>
          </a:p>
          <a:p>
            <a:pPr marL="0" lvl="4" indent="450850">
              <a:spcAft>
                <a:spcPct val="0"/>
              </a:spcAft>
            </a:pPr>
            <a:endParaRPr lang="uk-UA" altLang="uk-UA" sz="28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4" indent="450850">
              <a:spcAft>
                <a:spcPct val="0"/>
              </a:spcAft>
            </a:pPr>
            <a:r>
              <a:rPr lang="uk-UA" altLang="uk-UA" sz="2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</a:t>
            </a:r>
            <a:r>
              <a:rPr lang="en-US" altLang="uk-UA" sz="28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Microsoft Excel</a:t>
            </a:r>
            <a:r>
              <a:rPr lang="uk-UA" altLang="uk-UA" sz="28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altLang="uk-UA" sz="2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автоматичного обчислення підсумкових да­них використовується команда </a:t>
            </a:r>
            <a:r>
              <a:rPr lang="ru-RU" altLang="uk-UA" sz="28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Итоги </a:t>
            </a:r>
            <a:r>
              <a:rPr lang="uk-UA" altLang="uk-UA" sz="2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меню </a:t>
            </a:r>
            <a:r>
              <a:rPr lang="ru-RU" altLang="uk-UA" sz="28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Данные</a:t>
            </a:r>
            <a:r>
              <a:rPr lang="uk-UA" altLang="uk-UA" sz="28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uk-UA" altLang="uk-UA" sz="2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Перед виконан­ням цієї команди дані повинні бути представлені у вигляді списку. Після цього з'являється вікно </a:t>
            </a:r>
            <a:r>
              <a:rPr lang="ru-RU" altLang="uk-UA" sz="28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Промежуточные итоги</a:t>
            </a:r>
            <a:r>
              <a:rPr lang="uk-UA" altLang="uk-UA" sz="28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в якому необхідно задати параметри обчислення підсумків.</a:t>
            </a:r>
            <a:endParaRPr lang="ru-RU" altLang="uk-UA" sz="28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48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Консолідація даних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376B45F0-077A-48C1-A2E9-35CFD2C7407C}"/>
              </a:ext>
            </a:extLst>
          </p:cNvPr>
          <p:cNvSpPr/>
          <p:nvPr/>
        </p:nvSpPr>
        <p:spPr>
          <a:xfrm>
            <a:off x="1359876" y="1106797"/>
            <a:ext cx="1023190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uk-UA" sz="2400" b="1" i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Консолідація даних</a:t>
            </a:r>
            <a:r>
              <a:rPr lang="uk-UA" altLang="uk-UA" sz="2400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uk-UA" altLang="uk-UA" sz="24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це об’єднання однотипних таблиць в одну з проведенням додаткових розрахунків.</a:t>
            </a:r>
          </a:p>
          <a:p>
            <a:r>
              <a:rPr lang="uk-UA" altLang="uk-UA" sz="24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Скористаємося меню </a:t>
            </a:r>
            <a:r>
              <a:rPr lang="ru-RU" altLang="uk-UA" sz="24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Данные - Консолидация. </a:t>
            </a:r>
            <a:r>
              <a:rPr lang="uk-UA" altLang="uk-UA" sz="24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вікні </a:t>
            </a:r>
            <a:r>
              <a:rPr lang="ru-RU" altLang="uk-UA" sz="2400" b="1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Консолидация </a:t>
            </a:r>
            <a:r>
              <a:rPr lang="uk-UA" altLang="uk-UA" sz="24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задамо</a:t>
            </a:r>
            <a:r>
              <a:rPr lang="uk-UA" altLang="uk-UA" sz="24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перелік діа­пазонів консолідації та параметри консолідації</a:t>
            </a:r>
            <a:endParaRPr lang="ru-RU" altLang="uk-UA" sz="2400" dirty="0">
              <a:solidFill>
                <a:srgbClr val="00808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26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Робота з діаграмами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текст підказки">
            <a:extLst>
              <a:ext uri="{FF2B5EF4-FFF2-40B4-BE49-F238E27FC236}">
                <a16:creationId xmlns:a16="http://schemas.microsoft.com/office/drawing/2014/main" id="{D6FC53E7-5DED-47BC-83DE-58C750A1F690}"/>
              </a:ext>
            </a:extLst>
          </p:cNvPr>
          <p:cNvSpPr txBox="1">
            <a:spLocks/>
          </p:cNvSpPr>
          <p:nvPr/>
        </p:nvSpPr>
        <p:spPr>
          <a:xfrm>
            <a:off x="1193354" y="1280514"/>
            <a:ext cx="10640837" cy="4565391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sz="2000" b="1" dirty="0" err="1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Діаграма</a:t>
            </a:r>
            <a:r>
              <a:rPr lang="ru-RU" sz="2000" b="1" dirty="0">
                <a:solidFill>
                  <a:srgbClr val="FF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представлення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даних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графічному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вигляді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яке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використовується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аналізу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і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порівняння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При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побудові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діаграми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двомірна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таблиця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перетворюється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у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двомірну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err="1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графічну</a:t>
            </a:r>
            <a:r>
              <a:rPr lang="ru-RU" sz="2000" dirty="0">
                <a:solidFill>
                  <a:srgbClr val="00808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картинку. </a:t>
            </a:r>
            <a:endParaRPr kumimoji="0" lang="uk-UA" sz="200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55206E5-9F46-472F-B7FF-114DC2101F4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4075" t="40635" r="3902" b="30427"/>
          <a:stretch/>
        </p:blipFill>
        <p:spPr>
          <a:xfrm>
            <a:off x="2264391" y="2713458"/>
            <a:ext cx="7663218" cy="2966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180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Види діаграм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номер розділу">
            <a:hlinkClick r:id="rId7" action="ppaction://hlinksldjump"/>
            <a:extLst>
              <a:ext uri="{FF2B5EF4-FFF2-40B4-BE49-F238E27FC236}">
                <a16:creationId xmlns:a16="http://schemas.microsoft.com/office/drawing/2014/main" id="{6FD667D0-365C-48B4-BCF0-1F4DC056285C}"/>
              </a:ext>
            </a:extLst>
          </p:cNvPr>
          <p:cNvSpPr/>
          <p:nvPr/>
        </p:nvSpPr>
        <p:spPr>
          <a:xfrm>
            <a:off x="141696" y="1106797"/>
            <a:ext cx="571504" cy="571504"/>
          </a:xfrm>
          <a:prstGeom prst="ellipse">
            <a:avLst/>
          </a:prstGeom>
          <a:solidFill>
            <a:srgbClr val="009797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0559076" y="6013869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кнопка: далее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83002B3-2A44-4E4D-BC28-2EB130D5A889}"/>
              </a:ext>
            </a:extLst>
          </p:cNvPr>
          <p:cNvSpPr/>
          <p:nvPr/>
        </p:nvSpPr>
        <p:spPr>
          <a:xfrm>
            <a:off x="11262686" y="5999379"/>
            <a:ext cx="571504" cy="571504"/>
          </a:xfrm>
          <a:prstGeom prst="actionButtonForwardNext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3448" y="1878191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8875C7-9E3B-41AB-9571-9BC8F75ECAF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7077" t="38629" r="40461" b="16291"/>
          <a:stretch/>
        </p:blipFill>
        <p:spPr>
          <a:xfrm>
            <a:off x="1626692" y="1111852"/>
            <a:ext cx="8879647" cy="53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73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4AF5CEC-0BEF-43EE-A65E-D5C73740703D}"/>
              </a:ext>
            </a:extLst>
          </p:cNvPr>
          <p:cNvSpPr/>
          <p:nvPr/>
        </p:nvSpPr>
        <p:spPr>
          <a:xfrm>
            <a:off x="842742" y="179029"/>
            <a:ext cx="11175470" cy="6545327"/>
          </a:xfrm>
          <a:prstGeom prst="round2DiagRect">
            <a:avLst>
              <a:gd name="adj1" fmla="val 6129"/>
              <a:gd name="adj2" fmla="val 0"/>
            </a:avLst>
          </a:prstGeom>
          <a:solidFill>
            <a:schemeClr val="bg1"/>
          </a:solidFill>
          <a:ln w="38100">
            <a:solidFill>
              <a:srgbClr val="8EB6B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uk-UA"/>
          </a:p>
        </p:txBody>
      </p:sp>
      <p:pic>
        <p:nvPicPr>
          <p:cNvPr id="15" name="Рисунок 14" descr="Изображение выглядит как еда&#10;&#10;Автоматически созданное описание">
            <a:extLst>
              <a:ext uri="{FF2B5EF4-FFF2-40B4-BE49-F238E27FC236}">
                <a16:creationId xmlns:a16="http://schemas.microsoft.com/office/drawing/2014/main" id="{B2E52520-ECE7-4491-8068-E19CF2275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6" t="24070" r="8944" b="53348"/>
          <a:stretch/>
        </p:blipFill>
        <p:spPr>
          <a:xfrm rot="16200000">
            <a:off x="-3101791" y="2901784"/>
            <a:ext cx="7023190" cy="1051656"/>
          </a:xfrm>
          <a:prstGeom prst="rect">
            <a:avLst/>
          </a:prstGeom>
        </p:spPr>
      </p:pic>
      <p:pic>
        <p:nvPicPr>
          <p:cNvPr id="17" name="Рисунок 16" descr="Программист">
            <a:extLst>
              <a:ext uri="{FF2B5EF4-FFF2-40B4-BE49-F238E27FC236}">
                <a16:creationId xmlns:a16="http://schemas.microsoft.com/office/drawing/2014/main" id="{001C8466-D799-4693-8EC0-1C1962120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8998" y="-47165"/>
            <a:ext cx="995247" cy="995247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id="{9776BEB8-C511-4948-BDEA-7D7916AC0BF4}"/>
              </a:ext>
            </a:extLst>
          </p:cNvPr>
          <p:cNvSpPr txBox="1">
            <a:spLocks/>
          </p:cNvSpPr>
          <p:nvPr/>
        </p:nvSpPr>
        <p:spPr>
          <a:xfrm>
            <a:off x="1041165" y="445998"/>
            <a:ext cx="10778624" cy="571504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ВИКОРИСТАНІ ДЖЕРЕЛА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кнопка: назад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7FDBD415-254E-4B82-B542-83E23A7B3E4D}"/>
              </a:ext>
            </a:extLst>
          </p:cNvPr>
          <p:cNvSpPr/>
          <p:nvPr/>
        </p:nvSpPr>
        <p:spPr>
          <a:xfrm>
            <a:off x="11248285" y="6010580"/>
            <a:ext cx="571504" cy="571504"/>
          </a:xfrm>
          <a:prstGeom prst="actionButtonBackPrevious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кнопка: домой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E1A3C554-5EF1-4177-8FB6-178AD9DC2336}"/>
              </a:ext>
            </a:extLst>
          </p:cNvPr>
          <p:cNvSpPr/>
          <p:nvPr/>
        </p:nvSpPr>
        <p:spPr>
          <a:xfrm>
            <a:off x="102873" y="1280514"/>
            <a:ext cx="571504" cy="571504"/>
          </a:xfrm>
          <a:prstGeom prst="actionButtonHome">
            <a:avLst/>
          </a:prstGeom>
          <a:solidFill>
            <a:srgbClr val="00808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D0A22A09-EDD3-43DA-A0C7-5F86B28F26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374245"/>
              </p:ext>
            </p:extLst>
          </p:nvPr>
        </p:nvGraphicFramePr>
        <p:xfrm>
          <a:off x="1216537" y="1243696"/>
          <a:ext cx="10361171" cy="2470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77918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364</Words>
  <Application>Microsoft Office PowerPoint</Application>
  <PresentationFormat>Широкий екран</PresentationFormat>
  <Paragraphs>64</Paragraphs>
  <Slides>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Tahoma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Vadym Gorbenko</dc:creator>
  <cp:lastModifiedBy>Vadym Gorbenko</cp:lastModifiedBy>
  <cp:revision>39</cp:revision>
  <dcterms:created xsi:type="dcterms:W3CDTF">2019-10-23T08:41:30Z</dcterms:created>
  <dcterms:modified xsi:type="dcterms:W3CDTF">2019-11-12T08:07:36Z</dcterms:modified>
</cp:coreProperties>
</file>