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72" r:id="rId6"/>
    <p:sldId id="273" r:id="rId7"/>
    <p:sldId id="263" r:id="rId8"/>
    <p:sldId id="276" r:id="rId9"/>
    <p:sldId id="275" r:id="rId10"/>
    <p:sldId id="269" r:id="rId11"/>
    <p:sldId id="259" r:id="rId12"/>
    <p:sldId id="264" r:id="rId13"/>
    <p:sldId id="274" r:id="rId14"/>
    <p:sldId id="260" r:id="rId15"/>
    <p:sldId id="261" r:id="rId16"/>
    <p:sldId id="258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B6B1"/>
    <a:srgbClr val="000066"/>
    <a:srgbClr val="FF993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Правила пошук даних в Інтернеті.: </a:t>
          </a:r>
          <a:r>
            <a:rPr lang="en-US" sz="2000" dirty="0">
              <a:solidFill>
                <a:srgbClr val="008080"/>
              </a:solidFill>
            </a:rPr>
            <a:t>http://www.myshared.ru/slide/1202243/</a:t>
          </a:r>
          <a:r>
            <a:rPr lang="uk-UA" sz="2000" dirty="0">
              <a:solidFill>
                <a:srgbClr val="008080"/>
              </a:solidFill>
            </a:rPr>
            <a:t> </a:t>
          </a: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Інформаційно-пошукові системи.: </a:t>
          </a:r>
          <a:r>
            <a:rPr lang="en-US" sz="2000" dirty="0">
              <a:solidFill>
                <a:srgbClr val="008080"/>
              </a:solidFill>
            </a:rPr>
            <a:t>https://ppt-online.org/169281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D1A6F084-9E60-4772-BC5D-94D625C5F631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3</a:t>
          </a:r>
        </a:p>
      </dgm:t>
    </dgm:pt>
    <dgm:pt modelId="{C6F65B66-7D5A-496B-895F-2422D1961830}" type="parTrans" cxnId="{F63612B7-62C8-41E0-B0BD-103F74A27F28}">
      <dgm:prSet/>
      <dgm:spPr/>
      <dgm:t>
        <a:bodyPr/>
        <a:lstStyle/>
        <a:p>
          <a:endParaRPr lang="uk-UA"/>
        </a:p>
      </dgm:t>
    </dgm:pt>
    <dgm:pt modelId="{F1067C6C-0718-4140-8D7A-6F43D8C3761C}" type="sibTrans" cxnId="{F63612B7-62C8-41E0-B0BD-103F74A27F28}">
      <dgm:prSet/>
      <dgm:spPr/>
      <dgm:t>
        <a:bodyPr/>
        <a:lstStyle/>
        <a:p>
          <a:endParaRPr lang="uk-UA"/>
        </a:p>
      </dgm:t>
    </dgm:pt>
    <dgm:pt modelId="{8FF96868-29AB-4395-A4F2-234EC301AD65}">
      <dgm:prSet phldrT="[Текст]" custT="1"/>
      <dgm:spPr>
        <a:ln>
          <a:solidFill>
            <a:srgbClr val="8EB6B1">
              <a:alpha val="7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т</a:t>
          </a:r>
        </a:p>
      </dgm:t>
    </dgm:pt>
    <dgm:pt modelId="{79AA9EB8-9B0E-4F12-A038-293EDB97B56D}" type="parTrans" cxnId="{E3D52D71-976A-4F64-8CB7-B9C0199AB1BF}">
      <dgm:prSet/>
      <dgm:spPr/>
      <dgm:t>
        <a:bodyPr/>
        <a:lstStyle/>
        <a:p>
          <a:endParaRPr lang="uk-UA"/>
        </a:p>
      </dgm:t>
    </dgm:pt>
    <dgm:pt modelId="{01C52BBF-B35F-4633-9372-E04E52B77CD7}" type="sibTrans" cxnId="{E3D52D71-976A-4F64-8CB7-B9C0199AB1BF}">
      <dgm:prSet/>
      <dgm:spPr/>
      <dgm:t>
        <a:bodyPr/>
        <a:lstStyle/>
        <a:p>
          <a:endParaRPr lang="uk-UA"/>
        </a:p>
      </dgm:t>
    </dgm:pt>
    <dgm:pt modelId="{88119C54-0DDB-4FD0-A649-2B38251ECBAF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4</a:t>
          </a:r>
        </a:p>
      </dgm:t>
    </dgm:pt>
    <dgm:pt modelId="{292025E7-6375-4331-890A-31C3AB084012}" type="parTrans" cxnId="{BBC642EB-8549-4890-9937-FB7F4388327F}">
      <dgm:prSet/>
      <dgm:spPr/>
      <dgm:t>
        <a:bodyPr/>
        <a:lstStyle/>
        <a:p>
          <a:endParaRPr lang="uk-UA"/>
        </a:p>
      </dgm:t>
    </dgm:pt>
    <dgm:pt modelId="{AB834FBC-FFEF-4310-89C1-95505F1A0CB0}" type="sibTrans" cxnId="{BBC642EB-8549-4890-9937-FB7F4388327F}">
      <dgm:prSet/>
      <dgm:spPr/>
      <dgm:t>
        <a:bodyPr/>
        <a:lstStyle/>
        <a:p>
          <a:endParaRPr lang="uk-UA"/>
        </a:p>
      </dgm:t>
    </dgm:pt>
    <dgm:pt modelId="{36EF78D9-49DD-488B-BF3E-7D977B6B7866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5</a:t>
          </a:r>
        </a:p>
      </dgm:t>
    </dgm:pt>
    <dgm:pt modelId="{5698D3C5-0B3C-4F52-9207-9CDA9E3CBD4D}" type="parTrans" cxnId="{D8F5ECBC-7BAB-4C7F-8E53-B159299D7796}">
      <dgm:prSet/>
      <dgm:spPr/>
      <dgm:t>
        <a:bodyPr/>
        <a:lstStyle/>
        <a:p>
          <a:endParaRPr lang="uk-UA"/>
        </a:p>
      </dgm:t>
    </dgm:pt>
    <dgm:pt modelId="{B0D5A903-DC7E-49D5-AF85-881C5C1EBA05}" type="sibTrans" cxnId="{D8F5ECBC-7BAB-4C7F-8E53-B159299D7796}">
      <dgm:prSet/>
      <dgm:spPr/>
      <dgm:t>
        <a:bodyPr/>
        <a:lstStyle/>
        <a:p>
          <a:endParaRPr lang="uk-UA"/>
        </a:p>
      </dgm:t>
    </dgm:pt>
    <dgm:pt modelId="{C8460DB3-F6D3-45E6-84B6-E6208ADABFBA}">
      <dgm:prSet custT="1"/>
      <dgm:spPr>
        <a:ln>
          <a:solidFill>
            <a:srgbClr val="8EB6B1">
              <a:alpha val="6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4D1F0D80-A888-4D33-AA7D-9CB8F647ECFA}" type="parTrans" cxnId="{CCFFFB96-FADA-41E1-BD49-1AB0CEC0F1EB}">
      <dgm:prSet/>
      <dgm:spPr/>
      <dgm:t>
        <a:bodyPr/>
        <a:lstStyle/>
        <a:p>
          <a:endParaRPr lang="uk-UA"/>
        </a:p>
      </dgm:t>
    </dgm:pt>
    <dgm:pt modelId="{21F27B40-916F-4C55-A149-AFABABE0CCE5}" type="sibTrans" cxnId="{CCFFFB96-FADA-41E1-BD49-1AB0CEC0F1EB}">
      <dgm:prSet/>
      <dgm:spPr/>
      <dgm:t>
        <a:bodyPr/>
        <a:lstStyle/>
        <a:p>
          <a:endParaRPr lang="uk-UA"/>
        </a:p>
      </dgm:t>
    </dgm:pt>
    <dgm:pt modelId="{3AC28AD5-3E0A-47A1-9824-6A04D504128A}">
      <dgm:prSet custT="1"/>
      <dgm:spPr>
        <a:ln>
          <a:solidFill>
            <a:srgbClr val="8EB6B1">
              <a:alpha val="5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5C19A9B5-5ED5-40D3-AFB8-7A3025C762A9}" type="parTrans" cxnId="{67BBCFAE-A613-41B2-B356-6BD21250CA81}">
      <dgm:prSet/>
      <dgm:spPr/>
      <dgm:t>
        <a:bodyPr/>
        <a:lstStyle/>
        <a:p>
          <a:endParaRPr lang="uk-UA"/>
        </a:p>
      </dgm:t>
    </dgm:pt>
    <dgm:pt modelId="{576313F1-A238-4D51-94EE-DFAF8952F49D}" type="sibTrans" cxnId="{67BBCFAE-A613-41B2-B356-6BD21250CA81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5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5">
        <dgm:presLayoutVars>
          <dgm:bulletEnabled val="1"/>
        </dgm:presLayoutVars>
      </dgm:prSet>
      <dgm:spPr/>
    </dgm:pt>
    <dgm:pt modelId="{9EFBFBC3-14D2-4BB9-AA0C-8C8FB6C5C7A9}" type="pres">
      <dgm:prSet presAssocID="{62A7BDE2-5E12-43B7-BDE4-9CE673BC73A7}" presName="sp" presStyleCnt="0"/>
      <dgm:spPr/>
    </dgm:pt>
    <dgm:pt modelId="{07F77EAA-5FD1-44C8-A7C0-02B791AD3329}" type="pres">
      <dgm:prSet presAssocID="{D1A6F084-9E60-4772-BC5D-94D625C5F631}" presName="composite" presStyleCnt="0"/>
      <dgm:spPr/>
    </dgm:pt>
    <dgm:pt modelId="{732E630F-AC95-48F1-85B1-8157756FF1BA}" type="pres">
      <dgm:prSet presAssocID="{D1A6F084-9E60-4772-BC5D-94D625C5F63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4010DCB3-A9AE-47D6-8914-AF468BEA6448}" type="pres">
      <dgm:prSet presAssocID="{D1A6F084-9E60-4772-BC5D-94D625C5F631}" presName="descendantText" presStyleLbl="alignAcc1" presStyleIdx="2" presStyleCnt="5">
        <dgm:presLayoutVars>
          <dgm:bulletEnabled val="1"/>
        </dgm:presLayoutVars>
      </dgm:prSet>
      <dgm:spPr/>
    </dgm:pt>
    <dgm:pt modelId="{D2680788-396D-4184-8B2E-BC685930C4D7}" type="pres">
      <dgm:prSet presAssocID="{F1067C6C-0718-4140-8D7A-6F43D8C3761C}" presName="sp" presStyleCnt="0"/>
      <dgm:spPr/>
    </dgm:pt>
    <dgm:pt modelId="{C38F274D-1DEA-4935-B52A-AD88AF1FCD65}" type="pres">
      <dgm:prSet presAssocID="{88119C54-0DDB-4FD0-A649-2B38251ECBAF}" presName="composite" presStyleCnt="0"/>
      <dgm:spPr/>
    </dgm:pt>
    <dgm:pt modelId="{29424C20-A2DA-4FFD-B4A0-39D23320E90C}" type="pres">
      <dgm:prSet presAssocID="{88119C54-0DDB-4FD0-A649-2B38251ECBAF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36156869-B3E0-4650-9C70-B21FEF6FA286}" type="pres">
      <dgm:prSet presAssocID="{88119C54-0DDB-4FD0-A649-2B38251ECBAF}" presName="descendantText" presStyleLbl="alignAcc1" presStyleIdx="3" presStyleCnt="5">
        <dgm:presLayoutVars>
          <dgm:bulletEnabled val="1"/>
        </dgm:presLayoutVars>
      </dgm:prSet>
      <dgm:spPr/>
    </dgm:pt>
    <dgm:pt modelId="{E1C26BF9-65D1-4854-9E4C-884BA0A0B1D7}" type="pres">
      <dgm:prSet presAssocID="{AB834FBC-FFEF-4310-89C1-95505F1A0CB0}" presName="sp" presStyleCnt="0"/>
      <dgm:spPr/>
    </dgm:pt>
    <dgm:pt modelId="{20437226-9B3E-4308-A4E2-A92258784C92}" type="pres">
      <dgm:prSet presAssocID="{36EF78D9-49DD-488B-BF3E-7D977B6B7866}" presName="composite" presStyleCnt="0"/>
      <dgm:spPr/>
    </dgm:pt>
    <dgm:pt modelId="{F1CA7159-BCC1-4774-90DF-D57C9EB20366}" type="pres">
      <dgm:prSet presAssocID="{36EF78D9-49DD-488B-BF3E-7D977B6B786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B4D9429-597A-460B-951D-F0181223B2C3}" type="pres">
      <dgm:prSet presAssocID="{36EF78D9-49DD-488B-BF3E-7D977B6B786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6A58DB09-9358-40A3-8207-D4BE6338FA19}" type="presOf" srcId="{D1A6F084-9E60-4772-BC5D-94D625C5F631}" destId="{732E630F-AC95-48F1-85B1-8157756FF1BA}" srcOrd="0" destOrd="0" presId="urn:microsoft.com/office/officeart/2005/8/layout/chevron2"/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E3D52D71-976A-4F64-8CB7-B9C0199AB1BF}" srcId="{D1A6F084-9E60-4772-BC5D-94D625C5F631}" destId="{8FF96868-29AB-4395-A4F2-234EC301AD65}" srcOrd="0" destOrd="0" parTransId="{79AA9EB8-9B0E-4F12-A038-293EDB97B56D}" sibTransId="{01C52BBF-B35F-4633-9372-E04E52B77CD7}"/>
    <dgm:cxn modelId="{BD01BB56-C03B-444F-A51F-DC750BBD9CBB}" type="presOf" srcId="{8FF96868-29AB-4395-A4F2-234EC301AD65}" destId="{4010DCB3-A9AE-47D6-8914-AF468BEA6448}" srcOrd="0" destOrd="0" presId="urn:microsoft.com/office/officeart/2005/8/layout/chevron2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01E46986-4107-477B-8429-CD8D4714DBE0}" type="presOf" srcId="{3AC28AD5-3E0A-47A1-9824-6A04D504128A}" destId="{4B4D9429-597A-460B-951D-F0181223B2C3}" srcOrd="0" destOrd="0" presId="urn:microsoft.com/office/officeart/2005/8/layout/chevron2"/>
    <dgm:cxn modelId="{F0B08688-BB17-4BBF-8DC1-0E5D94F0131C}" type="presOf" srcId="{36EF78D9-49DD-488B-BF3E-7D977B6B7866}" destId="{F1CA7159-BCC1-4774-90DF-D57C9EB20366}" srcOrd="0" destOrd="0" presId="urn:microsoft.com/office/officeart/2005/8/layout/chevron2"/>
    <dgm:cxn modelId="{CCFFFB96-FADA-41E1-BD49-1AB0CEC0F1EB}" srcId="{88119C54-0DDB-4FD0-A649-2B38251ECBAF}" destId="{C8460DB3-F6D3-45E6-84B6-E6208ADABFBA}" srcOrd="0" destOrd="0" parTransId="{4D1F0D80-A888-4D33-AA7D-9CB8F647ECFA}" sibTransId="{21F27B40-916F-4C55-A149-AFABABE0CCE5}"/>
    <dgm:cxn modelId="{2E4042A4-65CF-4C23-BC33-8FA2B93A1D48}" type="presOf" srcId="{88119C54-0DDB-4FD0-A649-2B38251ECBAF}" destId="{29424C20-A2DA-4FFD-B4A0-39D23320E90C}" srcOrd="0" destOrd="0" presId="urn:microsoft.com/office/officeart/2005/8/layout/chevron2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67BBCFAE-A613-41B2-B356-6BD21250CA81}" srcId="{36EF78D9-49DD-488B-BF3E-7D977B6B7866}" destId="{3AC28AD5-3E0A-47A1-9824-6A04D504128A}" srcOrd="0" destOrd="0" parTransId="{5C19A9B5-5ED5-40D3-AFB8-7A3025C762A9}" sibTransId="{576313F1-A238-4D51-94EE-DFAF8952F49D}"/>
    <dgm:cxn modelId="{F63612B7-62C8-41E0-B0BD-103F74A27F28}" srcId="{4437E07F-A12B-4033-81BF-5E67275AF674}" destId="{D1A6F084-9E60-4772-BC5D-94D625C5F631}" srcOrd="2" destOrd="0" parTransId="{C6F65B66-7D5A-496B-895F-2422D1961830}" sibTransId="{F1067C6C-0718-4140-8D7A-6F43D8C3761C}"/>
    <dgm:cxn modelId="{D8F5ECBC-7BAB-4C7F-8E53-B159299D7796}" srcId="{4437E07F-A12B-4033-81BF-5E67275AF674}" destId="{36EF78D9-49DD-488B-BF3E-7D977B6B7866}" srcOrd="4" destOrd="0" parTransId="{5698D3C5-0B3C-4F52-9207-9CDA9E3CBD4D}" sibTransId="{B0D5A903-DC7E-49D5-AF85-881C5C1EBA05}"/>
    <dgm:cxn modelId="{4D434FC9-D46E-4EA7-9671-4D49E0F8EB95}" type="presOf" srcId="{C8460DB3-F6D3-45E6-84B6-E6208ADABFBA}" destId="{36156869-B3E0-4650-9C70-B21FEF6FA286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BBC642EB-8549-4890-9937-FB7F4388327F}" srcId="{4437E07F-A12B-4033-81BF-5E67275AF674}" destId="{88119C54-0DDB-4FD0-A649-2B38251ECBAF}" srcOrd="3" destOrd="0" parTransId="{292025E7-6375-4331-890A-31C3AB084012}" sibTransId="{AB834FBC-FFEF-4310-89C1-95505F1A0CB0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  <dgm:cxn modelId="{EC7AC439-8AE6-496F-BF90-93D284A756D8}" type="presParOf" srcId="{CB2B5415-D897-495E-89C9-6D8E7A5855EC}" destId="{9EFBFBC3-14D2-4BB9-AA0C-8C8FB6C5C7A9}" srcOrd="3" destOrd="0" presId="urn:microsoft.com/office/officeart/2005/8/layout/chevron2"/>
    <dgm:cxn modelId="{97E5C675-6CC8-4437-BA0B-2B01E0E6A1DA}" type="presParOf" srcId="{CB2B5415-D897-495E-89C9-6D8E7A5855EC}" destId="{07F77EAA-5FD1-44C8-A7C0-02B791AD3329}" srcOrd="4" destOrd="0" presId="urn:microsoft.com/office/officeart/2005/8/layout/chevron2"/>
    <dgm:cxn modelId="{F165ED65-4F32-4C84-8037-EA95F83A79F7}" type="presParOf" srcId="{07F77EAA-5FD1-44C8-A7C0-02B791AD3329}" destId="{732E630F-AC95-48F1-85B1-8157756FF1BA}" srcOrd="0" destOrd="0" presId="urn:microsoft.com/office/officeart/2005/8/layout/chevron2"/>
    <dgm:cxn modelId="{8354A733-1C49-4D0F-909E-7D9753F7E86F}" type="presParOf" srcId="{07F77EAA-5FD1-44C8-A7C0-02B791AD3329}" destId="{4010DCB3-A9AE-47D6-8914-AF468BEA6448}" srcOrd="1" destOrd="0" presId="urn:microsoft.com/office/officeart/2005/8/layout/chevron2"/>
    <dgm:cxn modelId="{2BB6146E-8FCE-418A-BBAA-E8E1A0226CF2}" type="presParOf" srcId="{CB2B5415-D897-495E-89C9-6D8E7A5855EC}" destId="{D2680788-396D-4184-8B2E-BC685930C4D7}" srcOrd="5" destOrd="0" presId="urn:microsoft.com/office/officeart/2005/8/layout/chevron2"/>
    <dgm:cxn modelId="{AE37FA41-8346-4E04-A0FE-A4F6703823DF}" type="presParOf" srcId="{CB2B5415-D897-495E-89C9-6D8E7A5855EC}" destId="{C38F274D-1DEA-4935-B52A-AD88AF1FCD65}" srcOrd="6" destOrd="0" presId="urn:microsoft.com/office/officeart/2005/8/layout/chevron2"/>
    <dgm:cxn modelId="{1CECDD39-BE33-40A9-91CA-974D6928EFA6}" type="presParOf" srcId="{C38F274D-1DEA-4935-B52A-AD88AF1FCD65}" destId="{29424C20-A2DA-4FFD-B4A0-39D23320E90C}" srcOrd="0" destOrd="0" presId="urn:microsoft.com/office/officeart/2005/8/layout/chevron2"/>
    <dgm:cxn modelId="{A7C37F0A-84D7-4E6C-B867-73256B580A7E}" type="presParOf" srcId="{C38F274D-1DEA-4935-B52A-AD88AF1FCD65}" destId="{36156869-B3E0-4650-9C70-B21FEF6FA286}" srcOrd="1" destOrd="0" presId="urn:microsoft.com/office/officeart/2005/8/layout/chevron2"/>
    <dgm:cxn modelId="{30F9F5EC-DDFF-406B-96C1-D2E34A138E3D}" type="presParOf" srcId="{CB2B5415-D897-495E-89C9-6D8E7A5855EC}" destId="{E1C26BF9-65D1-4854-9E4C-884BA0A0B1D7}" srcOrd="7" destOrd="0" presId="urn:microsoft.com/office/officeart/2005/8/layout/chevron2"/>
    <dgm:cxn modelId="{C248B83C-FAF8-469E-996E-4C11165CEBEB}" type="presParOf" srcId="{CB2B5415-D897-495E-89C9-6D8E7A5855EC}" destId="{20437226-9B3E-4308-A4E2-A92258784C92}" srcOrd="8" destOrd="0" presId="urn:microsoft.com/office/officeart/2005/8/layout/chevron2"/>
    <dgm:cxn modelId="{FE5F040A-2C0E-48F6-8A78-F64F6DE89E7A}" type="presParOf" srcId="{20437226-9B3E-4308-A4E2-A92258784C92}" destId="{F1CA7159-BCC1-4774-90DF-D57C9EB20366}" srcOrd="0" destOrd="0" presId="urn:microsoft.com/office/officeart/2005/8/layout/chevron2"/>
    <dgm:cxn modelId="{A721AC01-8061-4AAA-8E56-4C8572CC06B4}" type="presParOf" srcId="{20437226-9B3E-4308-A4E2-A92258784C92}" destId="{4B4D9429-597A-460B-951D-F0181223B2C3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50697" y="151546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1</a:t>
          </a:r>
        </a:p>
      </dsp:txBody>
      <dsp:txXfrm rot="-5400000">
        <a:off x="1" y="352476"/>
        <a:ext cx="703253" cy="301394"/>
      </dsp:txXfrm>
    </dsp:sp>
    <dsp:sp modelId="{37A27360-DB19-49D8-BDEE-CC5785B5ADC6}">
      <dsp:nvSpPr>
        <dsp:cNvPr id="0" name=""/>
        <dsp:cNvSpPr/>
      </dsp:nvSpPr>
      <dsp:spPr>
        <a:xfrm rot="5400000">
          <a:off x="5205701" y="-4501598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Правила пошук даних в Інтернеті.: </a:t>
          </a:r>
          <a:r>
            <a:rPr lang="en-US" sz="2000" kern="1200" dirty="0">
              <a:solidFill>
                <a:srgbClr val="008080"/>
              </a:solidFill>
            </a:rPr>
            <a:t>http://www.myshared.ru/slide/1202243/</a:t>
          </a:r>
          <a:r>
            <a:rPr lang="uk-UA" sz="2000" kern="1200" dirty="0">
              <a:solidFill>
                <a:srgbClr val="008080"/>
              </a:solidFill>
            </a:rPr>
            <a:t> </a:t>
          </a:r>
        </a:p>
      </dsp:txBody>
      <dsp:txXfrm rot="-5400000">
        <a:off x="703253" y="32728"/>
        <a:ext cx="9626039" cy="589265"/>
      </dsp:txXfrm>
    </dsp:sp>
    <dsp:sp modelId="{9A0770B1-4058-4108-977D-8ED72C4A232D}">
      <dsp:nvSpPr>
        <dsp:cNvPr id="0" name=""/>
        <dsp:cNvSpPr/>
      </dsp:nvSpPr>
      <dsp:spPr>
        <a:xfrm rot="5400000">
          <a:off x="-150697" y="1037968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2</a:t>
          </a:r>
        </a:p>
      </dsp:txBody>
      <dsp:txXfrm rot="-5400000">
        <a:off x="1" y="1238898"/>
        <a:ext cx="703253" cy="301394"/>
      </dsp:txXfrm>
    </dsp:sp>
    <dsp:sp modelId="{E0C698C2-5F64-43C7-8BD2-E8C3EB44E377}">
      <dsp:nvSpPr>
        <dsp:cNvPr id="0" name=""/>
        <dsp:cNvSpPr/>
      </dsp:nvSpPr>
      <dsp:spPr>
        <a:xfrm rot="5400000">
          <a:off x="5205701" y="-3615177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Інформаційно-пошукові системи.: </a:t>
          </a:r>
          <a:r>
            <a:rPr lang="en-US" sz="2000" kern="1200" dirty="0">
              <a:solidFill>
                <a:srgbClr val="008080"/>
              </a:solidFill>
            </a:rPr>
            <a:t>https://ppt-online.org/169281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03253" y="919149"/>
        <a:ext cx="9626039" cy="589265"/>
      </dsp:txXfrm>
    </dsp:sp>
    <dsp:sp modelId="{732E630F-AC95-48F1-85B1-8157756FF1BA}">
      <dsp:nvSpPr>
        <dsp:cNvPr id="0" name=""/>
        <dsp:cNvSpPr/>
      </dsp:nvSpPr>
      <dsp:spPr>
        <a:xfrm rot="5400000">
          <a:off x="-150697" y="1924389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3</a:t>
          </a:r>
        </a:p>
      </dsp:txBody>
      <dsp:txXfrm rot="-5400000">
        <a:off x="1" y="2125319"/>
        <a:ext cx="703253" cy="301394"/>
      </dsp:txXfrm>
    </dsp:sp>
    <dsp:sp modelId="{4010DCB3-A9AE-47D6-8914-AF468BEA6448}">
      <dsp:nvSpPr>
        <dsp:cNvPr id="0" name=""/>
        <dsp:cNvSpPr/>
      </dsp:nvSpPr>
      <dsp:spPr>
        <a:xfrm rot="5400000">
          <a:off x="5205701" y="-2728755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7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т</a:t>
          </a:r>
        </a:p>
      </dsp:txBody>
      <dsp:txXfrm rot="-5400000">
        <a:off x="703253" y="1805571"/>
        <a:ext cx="9626039" cy="589265"/>
      </dsp:txXfrm>
    </dsp:sp>
    <dsp:sp modelId="{29424C20-A2DA-4FFD-B4A0-39D23320E90C}">
      <dsp:nvSpPr>
        <dsp:cNvPr id="0" name=""/>
        <dsp:cNvSpPr/>
      </dsp:nvSpPr>
      <dsp:spPr>
        <a:xfrm rot="5400000">
          <a:off x="-150697" y="2810811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4</a:t>
          </a:r>
        </a:p>
      </dsp:txBody>
      <dsp:txXfrm rot="-5400000">
        <a:off x="1" y="3011741"/>
        <a:ext cx="703253" cy="301394"/>
      </dsp:txXfrm>
    </dsp:sp>
    <dsp:sp modelId="{36156869-B3E0-4650-9C70-B21FEF6FA286}">
      <dsp:nvSpPr>
        <dsp:cNvPr id="0" name=""/>
        <dsp:cNvSpPr/>
      </dsp:nvSpPr>
      <dsp:spPr>
        <a:xfrm rot="5400000">
          <a:off x="5205701" y="-1842333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6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2691993"/>
        <a:ext cx="9626039" cy="589265"/>
      </dsp:txXfrm>
    </dsp:sp>
    <dsp:sp modelId="{F1CA7159-BCC1-4774-90DF-D57C9EB20366}">
      <dsp:nvSpPr>
        <dsp:cNvPr id="0" name=""/>
        <dsp:cNvSpPr/>
      </dsp:nvSpPr>
      <dsp:spPr>
        <a:xfrm rot="5400000">
          <a:off x="-150697" y="3697233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5</a:t>
          </a:r>
        </a:p>
      </dsp:txBody>
      <dsp:txXfrm rot="-5400000">
        <a:off x="1" y="3898163"/>
        <a:ext cx="703253" cy="301394"/>
      </dsp:txXfrm>
    </dsp:sp>
    <dsp:sp modelId="{4B4D9429-597A-460B-951D-F0181223B2C3}">
      <dsp:nvSpPr>
        <dsp:cNvPr id="0" name=""/>
        <dsp:cNvSpPr/>
      </dsp:nvSpPr>
      <dsp:spPr>
        <a:xfrm rot="5400000">
          <a:off x="5205701" y="-955912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5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3578414"/>
        <a:ext cx="9626039" cy="589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06.11.2019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10" Type="http://schemas.openxmlformats.org/officeDocument/2006/relationships/slide" Target="slide15.xml"/><Relationship Id="rId4" Type="http://schemas.openxmlformats.org/officeDocument/2006/relationships/image" Target="../media/image3.svg"/><Relationship Id="rId9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Relationship Id="rId9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naurok.com.ua/prezentaciya-bezpeka-v-interneti-bezpechne-zberigannya-danih-1767.html" TargetMode="External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microsoft.com/office/2007/relationships/diagramDrawing" Target="../diagrams/drawing1.xml"/><Relationship Id="rId5" Type="http://schemas.openxmlformats.org/officeDocument/2006/relationships/slide" Target="slide16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svg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image" Target="../media/image9.png"/><Relationship Id="rId5" Type="http://schemas.openxmlformats.org/officeDocument/2006/relationships/slide" Target="slide16.xml"/><Relationship Id="rId10" Type="http://schemas.openxmlformats.org/officeDocument/2006/relationships/image" Target="../media/image8.png"/><Relationship Id="rId4" Type="http://schemas.openxmlformats.org/officeDocument/2006/relationships/image" Target="../media/image5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№7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Інтернеті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14.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обмін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Інтернеті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правила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Метапошукова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Інтернеті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 в Інтернеті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15C956-CD9E-41BC-8D38-1BE55674F3C0}"/>
              </a:ext>
            </a:extLst>
          </p:cNvPr>
          <p:cNvSpPr txBox="1"/>
          <p:nvPr/>
        </p:nvSpPr>
        <p:spPr>
          <a:xfrm>
            <a:off x="932672" y="1191558"/>
            <a:ext cx="10901517" cy="1815882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рядок пошуку вводять </a:t>
            </a:r>
            <a:r>
              <a:rPr lang="uk-UA" sz="2800" b="1" i="1" kern="0" dirty="0">
                <a:solidFill>
                  <a:srgbClr val="FFC000"/>
                </a:solidFill>
              </a:rPr>
              <a:t>ключові слова </a:t>
            </a:r>
            <a:r>
              <a:rPr lang="uk-UA" sz="2800" b="1" i="1" kern="0" dirty="0">
                <a:solidFill>
                  <a:srgbClr val="FFFFFF"/>
                </a:solidFill>
              </a:rPr>
              <a:t>— слова, що відображають основний зміст пошуку і мають міститися на шуканих веб-сторінках, обирають інструмент </a:t>
            </a:r>
            <a:r>
              <a:rPr lang="uk-UA" sz="2800" b="1" i="1" kern="0" dirty="0">
                <a:solidFill>
                  <a:srgbClr val="FFC000"/>
                </a:solidFill>
              </a:rPr>
              <a:t>Пошук</a:t>
            </a:r>
            <a:r>
              <a:rPr lang="uk-UA" sz="2800" b="1" i="1" kern="0" dirty="0">
                <a:solidFill>
                  <a:srgbClr val="FFFFFF"/>
                </a:solidFill>
              </a:rPr>
              <a:t> або натискають клавішу </a:t>
            </a:r>
            <a:r>
              <a:rPr lang="en-US" sz="2800" b="1" i="1" kern="0" dirty="0">
                <a:solidFill>
                  <a:srgbClr val="FFC000"/>
                </a:solidFill>
              </a:rPr>
              <a:t>Enter</a:t>
            </a:r>
            <a:endParaRPr lang="uk-UA" sz="2800" b="1" i="1" kern="0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0E8716-5A03-4567-B9B7-FF8FCFDCF571}"/>
              </a:ext>
            </a:extLst>
          </p:cNvPr>
          <p:cNvSpPr txBox="1"/>
          <p:nvPr/>
        </p:nvSpPr>
        <p:spPr>
          <a:xfrm>
            <a:off x="1352563" y="3846578"/>
            <a:ext cx="4746596" cy="1815882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000066"/>
                </a:solidFill>
              </a:rPr>
              <a:t>Ключові слова </a:t>
            </a:r>
            <a:r>
              <a:rPr lang="uk-UA" sz="2800" b="1" i="1" kern="0" dirty="0">
                <a:solidFill>
                  <a:srgbClr val="FFFFFF"/>
                </a:solidFill>
              </a:rPr>
              <a:t>— слово або кілька слів, за якими здійснюється пошук потрібних відомостей.</a:t>
            </a:r>
          </a:p>
        </p:txBody>
      </p:sp>
      <p:pic>
        <p:nvPicPr>
          <p:cNvPr id="1026" name="Picture 2" descr="Результат пошуку зображень за запитом &quot;Поняття пошуку інформації в Інтернеті&quot;">
            <a:extLst>
              <a:ext uri="{FF2B5EF4-FFF2-40B4-BE49-F238E27FC236}">
                <a16:creationId xmlns:a16="http://schemas.microsoft.com/office/drawing/2014/main" id="{CD07DB1A-F4AD-417F-8D77-652976EF5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49" y="3986093"/>
            <a:ext cx="2887048" cy="1815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82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пошукової системи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4410EF-CF6D-40F7-BD83-148A5B975BE9}"/>
              </a:ext>
            </a:extLst>
          </p:cNvPr>
          <p:cNvSpPr txBox="1"/>
          <p:nvPr/>
        </p:nvSpPr>
        <p:spPr>
          <a:xfrm>
            <a:off x="1403648" y="1165666"/>
            <a:ext cx="10430542" cy="95410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Для пошуку в </a:t>
            </a:r>
            <a:r>
              <a:rPr lang="uk-UA" sz="2800" b="1" i="1" dirty="0">
                <a:solidFill>
                  <a:srgbClr val="FF9933"/>
                </a:solidFill>
              </a:rPr>
              <a:t>Інтернеті</a:t>
            </a:r>
            <a:r>
              <a:rPr lang="uk-UA" sz="2800" b="1" i="1" dirty="0">
                <a:solidFill>
                  <a:schemeClr val="bg1"/>
                </a:solidFill>
              </a:rPr>
              <a:t> потрібних відомостей використовують також </a:t>
            </a:r>
            <a:r>
              <a:rPr lang="uk-UA" sz="2800" b="1" i="1" dirty="0">
                <a:solidFill>
                  <a:srgbClr val="FF9933"/>
                </a:solidFill>
              </a:rPr>
              <a:t>пошукові системи.</a:t>
            </a:r>
          </a:p>
        </p:txBody>
      </p:sp>
      <p:pic>
        <p:nvPicPr>
          <p:cNvPr id="13" name="Picture 2" descr="http://wordpress.co.ua/wp-content/uploads/2010/01/poiskoviki.png">
            <a:extLst>
              <a:ext uri="{FF2B5EF4-FFF2-40B4-BE49-F238E27FC236}">
                <a16:creationId xmlns:a16="http://schemas.microsoft.com/office/drawing/2014/main" id="{98645F03-59ED-42D6-ADA5-335230D52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37" y="3690355"/>
            <a:ext cx="8175735" cy="287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3BB94E-0C3F-43A7-B627-82BEA2C5FEB9}"/>
              </a:ext>
            </a:extLst>
          </p:cNvPr>
          <p:cNvSpPr txBox="1"/>
          <p:nvPr/>
        </p:nvSpPr>
        <p:spPr>
          <a:xfrm>
            <a:off x="1403648" y="2258756"/>
            <a:ext cx="10416141" cy="954107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9933"/>
                </a:solidFill>
              </a:rPr>
              <a:t>Пошукові системи </a:t>
            </a:r>
            <a:r>
              <a:rPr lang="uk-UA" sz="2800" b="1" i="1" kern="0" dirty="0">
                <a:solidFill>
                  <a:srgbClr val="FFFFFF"/>
                </a:solidFill>
              </a:rPr>
              <a:t>— це програми, призначені для пошуку відомостей в Інтернеті за ключовими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пошуку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BCB31507-F88A-4542-9B30-2CE5EDD85EAE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6F111C-B1DA-49ED-9451-B41723F18C20}"/>
              </a:ext>
            </a:extLst>
          </p:cNvPr>
          <p:cNvSpPr txBox="1"/>
          <p:nvPr/>
        </p:nvSpPr>
        <p:spPr>
          <a:xfrm>
            <a:off x="1103422" y="1196763"/>
            <a:ext cx="10640837" cy="95410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Спільним для головних сторінок різних пошукових систем є наявність </a:t>
            </a:r>
            <a:r>
              <a:rPr lang="uk-UA" sz="2800" b="1" i="1" kern="0" dirty="0">
                <a:solidFill>
                  <a:srgbClr val="000066"/>
                </a:solidFill>
              </a:rPr>
              <a:t>рядка пошуку</a:t>
            </a:r>
            <a:r>
              <a:rPr lang="uk-UA" sz="2800" b="1" i="1" kern="0" dirty="0">
                <a:solidFill>
                  <a:srgbClr val="FFFFFF"/>
                </a:solidFill>
              </a:rPr>
              <a:t>,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FB9C7D-892E-40D1-8363-5A8E8EFA1F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4114" y="2188111"/>
            <a:ext cx="6418036" cy="4511300"/>
          </a:xfrm>
          <a:prstGeom prst="rect">
            <a:avLst/>
          </a:prstGeom>
        </p:spPr>
      </p:pic>
      <p:sp>
        <p:nvSpPr>
          <p:cNvPr id="14" name="Прямокутник 8">
            <a:extLst>
              <a:ext uri="{FF2B5EF4-FFF2-40B4-BE49-F238E27FC236}">
                <a16:creationId xmlns:a16="http://schemas.microsoft.com/office/drawing/2014/main" id="{8AAD8E72-3413-4BEF-9166-C118945C2D62}"/>
              </a:ext>
            </a:extLst>
          </p:cNvPr>
          <p:cNvSpPr/>
          <p:nvPr/>
        </p:nvSpPr>
        <p:spPr>
          <a:xfrm>
            <a:off x="5948540" y="5008471"/>
            <a:ext cx="5702440" cy="360040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099D9C-C3D5-4BB4-8C34-70EC5B1A7385}"/>
              </a:ext>
            </a:extLst>
          </p:cNvPr>
          <p:cNvSpPr txBox="1"/>
          <p:nvPr/>
        </p:nvSpPr>
        <p:spPr>
          <a:xfrm>
            <a:off x="5087683" y="4329729"/>
            <a:ext cx="2852178" cy="510778"/>
          </a:xfrm>
          <a:prstGeom prst="wedgeRoundRectCallout">
            <a:avLst>
              <a:gd name="adj1" fmla="val 42042"/>
              <a:gd name="adj2" fmla="val 113802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Рядок пошуку</a:t>
            </a:r>
          </a:p>
        </p:txBody>
      </p:sp>
      <p:sp>
        <p:nvSpPr>
          <p:cNvPr id="18" name="Прямокутник 10">
            <a:extLst>
              <a:ext uri="{FF2B5EF4-FFF2-40B4-BE49-F238E27FC236}">
                <a16:creationId xmlns:a16="http://schemas.microsoft.com/office/drawing/2014/main" id="{0DBB4F45-0924-4440-A0C7-1287EF9863B8}"/>
              </a:ext>
            </a:extLst>
          </p:cNvPr>
          <p:cNvSpPr/>
          <p:nvPr/>
        </p:nvSpPr>
        <p:spPr>
          <a:xfrm>
            <a:off x="7680532" y="5464248"/>
            <a:ext cx="2263568" cy="360040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153851-8CC8-4436-94FF-AAC7D0EFD510}"/>
              </a:ext>
            </a:extLst>
          </p:cNvPr>
          <p:cNvSpPr txBox="1"/>
          <p:nvPr/>
        </p:nvSpPr>
        <p:spPr>
          <a:xfrm>
            <a:off x="4828355" y="5865656"/>
            <a:ext cx="3112768" cy="510778"/>
          </a:xfrm>
          <a:prstGeom prst="wedgeRoundRectCallout">
            <a:avLst>
              <a:gd name="adj1" fmla="val 66755"/>
              <a:gd name="adj2" fmla="val -62377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Кнопки Пошуку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20C653-F530-498C-BAC0-414C6B5D863D}"/>
              </a:ext>
            </a:extLst>
          </p:cNvPr>
          <p:cNvSpPr txBox="1"/>
          <p:nvPr/>
        </p:nvSpPr>
        <p:spPr>
          <a:xfrm>
            <a:off x="1103422" y="2144328"/>
            <a:ext cx="3895681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 якого користувач із клавіатури має вводити ключові слова, і кнопки </a:t>
            </a:r>
            <a:r>
              <a:rPr lang="uk-UA" sz="2800" b="1" i="1" kern="0" dirty="0">
                <a:solidFill>
                  <a:srgbClr val="FF9933"/>
                </a:solidFill>
              </a:rPr>
              <a:t>Шукати</a:t>
            </a:r>
            <a:r>
              <a:rPr lang="uk-UA" sz="2800" b="1" i="1" kern="0" dirty="0">
                <a:solidFill>
                  <a:srgbClr val="FFFFFF"/>
                </a:solidFill>
              </a:rPr>
              <a:t> (</a:t>
            </a:r>
            <a:r>
              <a:rPr lang="uk-UA" sz="2800" b="1" i="1" kern="0" dirty="0">
                <a:solidFill>
                  <a:srgbClr val="FF9933"/>
                </a:solidFill>
              </a:rPr>
              <a:t>Пошук</a:t>
            </a:r>
            <a:r>
              <a:rPr lang="uk-UA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9933"/>
                </a:solidFill>
              </a:rPr>
              <a:t>Знайти </a:t>
            </a:r>
            <a:r>
              <a:rPr lang="uk-UA" sz="2800" b="1" i="1" kern="0" dirty="0">
                <a:solidFill>
                  <a:srgbClr val="FFFFFF"/>
                </a:solidFill>
              </a:rPr>
              <a:t>тощо).</a:t>
            </a:r>
          </a:p>
        </p:txBody>
      </p:sp>
    </p:spTree>
    <p:extLst>
      <p:ext uri="{BB962C8B-B14F-4D97-AF65-F5344CB8AC3E}">
        <p14:creationId xmlns:p14="http://schemas.microsoft.com/office/powerpoint/2010/main" val="9924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Алгоритм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мережі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22F49D-85BB-490C-8DB8-53D0129F89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92434" y="1121527"/>
            <a:ext cx="8583417" cy="57364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253844-F0BD-49E7-8CFE-8C51D907A2B9}"/>
              </a:ext>
            </a:extLst>
          </p:cNvPr>
          <p:cNvSpPr/>
          <p:nvPr/>
        </p:nvSpPr>
        <p:spPr>
          <a:xfrm>
            <a:off x="5050303" y="1237801"/>
            <a:ext cx="5781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Добери ключові слова або фрази. Для цього виділи основну думку тексту, постав запитання за змістом тексту та добери характерні слова або фрази.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A5113A-01B2-42E1-BC96-837C3AA26418}"/>
              </a:ext>
            </a:extLst>
          </p:cNvPr>
          <p:cNvSpPr/>
          <p:nvPr/>
        </p:nvSpPr>
        <p:spPr>
          <a:xfrm>
            <a:off x="5166686" y="2626532"/>
            <a:ext cx="5392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Організуй пошук потрібних матеріалів. Відкрий сторінку пошукової системи та виконай пошук.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ECCDA3-AB09-4421-8A38-2DA6275D637E}"/>
              </a:ext>
            </a:extLst>
          </p:cNvPr>
          <p:cNvSpPr/>
          <p:nvPr/>
        </p:nvSpPr>
        <p:spPr>
          <a:xfrm>
            <a:off x="5166686" y="3850808"/>
            <a:ext cx="5392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Проаналізуй результати пошуку. Ознайомся з коротким описом знайдених сайтів. Відбери з них ті сайти, які тобі потрібні.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04188E5-3CDC-42F3-A2F1-36EFF8CF7EFD}"/>
              </a:ext>
            </a:extLst>
          </p:cNvPr>
          <p:cNvSpPr/>
          <p:nvPr/>
        </p:nvSpPr>
        <p:spPr>
          <a:xfrm>
            <a:off x="5166686" y="5258942"/>
            <a:ext cx="5392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Збережи результати пошуку. </a:t>
            </a:r>
            <a:r>
              <a:rPr lang="uk-UA" b="1" i="1" kern="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Запиши</a:t>
            </a:r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назву </a:t>
            </a:r>
            <a:r>
              <a:rPr lang="uk-UA" b="1" i="1" kern="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сайта</a:t>
            </a:r>
            <a:r>
              <a:rPr lang="uk-UA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його адресу. Занотуй цікаві факти, збережи зображення.</a:t>
            </a:r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DD8D8AA-E4CB-4D68-8D8E-10F8BC5C81EB}"/>
              </a:ext>
            </a:extLst>
          </p:cNvPr>
          <p:cNvSpPr/>
          <p:nvPr/>
        </p:nvSpPr>
        <p:spPr>
          <a:xfrm>
            <a:off x="2471083" y="1593739"/>
            <a:ext cx="874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75DF886-35F7-4845-8C03-60AD060E98A7}"/>
              </a:ext>
            </a:extLst>
          </p:cNvPr>
          <p:cNvSpPr/>
          <p:nvPr/>
        </p:nvSpPr>
        <p:spPr>
          <a:xfrm>
            <a:off x="2471083" y="2954442"/>
            <a:ext cx="874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CA03DA0-16C8-4D5B-AF6A-01BC7A8E7BCE}"/>
              </a:ext>
            </a:extLst>
          </p:cNvPr>
          <p:cNvSpPr/>
          <p:nvPr/>
        </p:nvSpPr>
        <p:spPr>
          <a:xfrm>
            <a:off x="2525229" y="4266306"/>
            <a:ext cx="874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C8FF2C2-7A3A-43FA-B74B-9264A7E825E8}"/>
              </a:ext>
            </a:extLst>
          </p:cNvPr>
          <p:cNvSpPr/>
          <p:nvPr/>
        </p:nvSpPr>
        <p:spPr>
          <a:xfrm>
            <a:off x="2525229" y="5551807"/>
            <a:ext cx="874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A01BFD6-672F-458C-BDE4-3BD131A05F74}"/>
              </a:ext>
            </a:extLst>
          </p:cNvPr>
          <p:cNvSpPr/>
          <p:nvPr/>
        </p:nvSpPr>
        <p:spPr>
          <a:xfrm>
            <a:off x="3849360" y="1593739"/>
            <a:ext cx="448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BA1B855-02E8-441E-BD21-1C5CFFDD692F}"/>
              </a:ext>
            </a:extLst>
          </p:cNvPr>
          <p:cNvSpPr/>
          <p:nvPr/>
        </p:nvSpPr>
        <p:spPr>
          <a:xfrm>
            <a:off x="3881789" y="2903531"/>
            <a:ext cx="448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F0F1896-864D-4A1F-B04B-61718C248A3A}"/>
              </a:ext>
            </a:extLst>
          </p:cNvPr>
          <p:cNvSpPr/>
          <p:nvPr/>
        </p:nvSpPr>
        <p:spPr>
          <a:xfrm>
            <a:off x="3865557" y="4266306"/>
            <a:ext cx="448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7DAF134-6DD3-4B7F-9579-F350A8A0F77C}"/>
              </a:ext>
            </a:extLst>
          </p:cNvPr>
          <p:cNvSpPr/>
          <p:nvPr/>
        </p:nvSpPr>
        <p:spPr>
          <a:xfrm>
            <a:off x="3910533" y="5601479"/>
            <a:ext cx="448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Метапошукові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машини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176248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завданням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об'єднання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зразу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декількох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машин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видалення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дублюючих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одного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посилань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справляються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метапошукові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метапошукові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вони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роблять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Вони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переадресують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Ваші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певну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пошукувачів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типу, 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потім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сумують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одержані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роблять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неможливим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повтор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9AE1FF-AD38-4E9A-AE01-FA03AF825475}"/>
              </a:ext>
            </a:extLst>
          </p:cNvPr>
          <p:cNvSpPr/>
          <p:nvPr/>
        </p:nvSpPr>
        <p:spPr>
          <a:xfrm>
            <a:off x="2463383" y="3391731"/>
            <a:ext cx="6096000" cy="2031325"/>
          </a:xfrm>
          <a:prstGeom prst="rect">
            <a:avLst/>
          </a:prstGeom>
          <a:solidFill>
            <a:srgbClr val="8EB6B1"/>
          </a:solidFill>
        </p:spPr>
        <p:txBody>
          <a:bodyPr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Список </a:t>
            </a:r>
            <a:r>
              <a:rPr lang="uk-UA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метапошукових</a:t>
            </a:r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машин: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metabot.ru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360.ru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askjeeves.com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dogpile.com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metacrawler.com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vivisimo.com</a:t>
            </a:r>
            <a:endParaRPr lang="en-US" b="1" i="0" dirty="0">
              <a:solidFill>
                <a:srgbClr val="000066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презентацію: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3714942" y="1306687"/>
            <a:ext cx="5459038" cy="5715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8"/>
              </a:rPr>
              <a:t>Основи інформаційної безпеки</a:t>
            </a:r>
            <a:endParaRPr lang="uk-UA" sz="2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Результат пошуку зображень за запитом &quot;безпека в інтернеті&quot;">
            <a:extLst>
              <a:ext uri="{FF2B5EF4-FFF2-40B4-BE49-F238E27FC236}">
                <a16:creationId xmlns:a16="http://schemas.microsoft.com/office/drawing/2014/main" id="{32765593-70F6-4705-A44A-838B97212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942" y="1878191"/>
            <a:ext cx="5459038" cy="2817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001262"/>
              </p:ext>
            </p:extLst>
          </p:nvPr>
        </p:nvGraphicFramePr>
        <p:xfrm>
          <a:off x="1216537" y="1243696"/>
          <a:ext cx="10361171" cy="455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Інтернет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85777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</a:t>
            </a:r>
            <a:r>
              <a:rPr lang="uk-UA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це найбільша та найвідоміша із сучасних глобальних мереж, що об'єднує комп'ютери та комп'ютерні мережі всього світу.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580B8B88-B3AB-4870-9F00-BEAAD0D0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2000" y="2385846"/>
            <a:ext cx="4063724" cy="743263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Net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1B3AB2D1-9461-4919-9A93-DADF1345F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507" y="3506633"/>
            <a:ext cx="2794000" cy="568325"/>
          </a:xfrm>
          <a:prstGeom prst="wedgeRoundRectCallout">
            <a:avLst>
              <a:gd name="adj1" fmla="val 36023"/>
              <a:gd name="adj2" fmla="val -109218"/>
              <a:gd name="adj3" fmla="val 16667"/>
            </a:avLst>
          </a:prstGeom>
          <a:solidFill>
            <a:srgbClr val="8EB6B1"/>
          </a:solidFill>
          <a:ln w="12700">
            <a:noFill/>
            <a:miter lim="800000"/>
            <a:headEnd/>
            <a:tailEnd type="none" w="lg" len="lg"/>
          </a:ln>
          <a:effectLst>
            <a:outerShdw dist="53882" dir="2700000" algn="ctr" rotWithShape="0">
              <a:srgbClr val="19426B"/>
            </a:outerShdw>
          </a:effectLst>
        </p:spPr>
        <p:txBody>
          <a:bodyPr lIns="90000" tIns="46800" rIns="90000" bIns="468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inter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–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"</a:t>
            </a: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між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"</a:t>
            </a:r>
            <a:endParaRPr kumimoji="0" lang="ru-RU" sz="2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AutoShape 7">
            <a:extLst>
              <a:ext uri="{FF2B5EF4-FFF2-40B4-BE49-F238E27FC236}">
                <a16:creationId xmlns:a16="http://schemas.microsoft.com/office/drawing/2014/main" id="{91132835-F65C-439C-92AD-D045F9016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862" y="3516158"/>
            <a:ext cx="4657862" cy="568325"/>
          </a:xfrm>
          <a:prstGeom prst="wedgeRoundRectCallout">
            <a:avLst>
              <a:gd name="adj1" fmla="val -40711"/>
              <a:gd name="adj2" fmla="val -111772"/>
              <a:gd name="adj3" fmla="val 16667"/>
            </a:avLst>
          </a:prstGeom>
          <a:solidFill>
            <a:srgbClr val="8EB6B1"/>
          </a:solidFill>
          <a:ln w="12700">
            <a:noFill/>
            <a:miter lim="800000"/>
            <a:headEnd/>
            <a:tailEnd type="none" w="lg" len="lg"/>
          </a:ln>
          <a:effectLst>
            <a:outerShdw dist="53882" dir="2700000" algn="ctr" rotWithShape="0">
              <a:srgbClr val="19426B"/>
            </a:outerShdw>
          </a:effectLst>
        </p:spPr>
        <p:txBody>
          <a:bodyPr lIns="90000" tIns="46800" rIns="90000" bIns="468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net, network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–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"</a:t>
            </a: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мережа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"</a:t>
            </a:r>
            <a:endParaRPr kumimoji="0" lang="ru-RU" sz="2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1516A6-36CD-468C-9353-391A64F71F32}"/>
              </a:ext>
            </a:extLst>
          </p:cNvPr>
          <p:cNvSpPr txBox="1"/>
          <p:nvPr/>
        </p:nvSpPr>
        <p:spPr>
          <a:xfrm>
            <a:off x="1193353" y="4250441"/>
            <a:ext cx="10626435" cy="46166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Назва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Інтернет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в перекладі означає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мережа мереж</a:t>
            </a:r>
          </a:p>
        </p:txBody>
      </p:sp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 autoUpdateAnimBg="0"/>
      <p:bldP spid="16" grpId="0" animBg="1" autoUpdateAnimBg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 в Інтернеті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81CF0-C9B9-4DEF-9131-F61EA600754A}"/>
              </a:ext>
            </a:extLst>
          </p:cNvPr>
          <p:cNvSpPr txBox="1"/>
          <p:nvPr/>
        </p:nvSpPr>
        <p:spPr>
          <a:xfrm>
            <a:off x="1041165" y="1243696"/>
            <a:ext cx="10620654" cy="138499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доступу до Інтернету потрібні програми, що встановлюються на комп'ютер. Однією з таких програм є </a:t>
            </a:r>
            <a:r>
              <a:rPr lang="uk-UA" sz="2800" b="1" i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браузер</a:t>
            </a:r>
            <a:r>
              <a:rPr lang="uk-UA" sz="2800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F31FD-C2C0-495F-A4BC-743E0C5B436C}"/>
              </a:ext>
            </a:extLst>
          </p:cNvPr>
          <p:cNvSpPr txBox="1"/>
          <p:nvPr/>
        </p:nvSpPr>
        <p:spPr>
          <a:xfrm>
            <a:off x="1041165" y="4796181"/>
            <a:ext cx="8077756" cy="95410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браузер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походить від </a:t>
            </a:r>
            <a:r>
              <a:rPr kumimoji="0" lang="uk-UA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uk-UA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uk-UA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browse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переглядати.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4E50D-F0E0-4371-A18A-E5D2EAF7C00A}"/>
              </a:ext>
            </a:extLst>
          </p:cNvPr>
          <p:cNvSpPr txBox="1"/>
          <p:nvPr/>
        </p:nvSpPr>
        <p:spPr>
          <a:xfrm>
            <a:off x="2372805" y="2747017"/>
            <a:ext cx="9446984" cy="1815882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Браузер</a:t>
            </a:r>
            <a:r>
              <a:rPr lang="uk-UA" sz="2800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це програма, призначена для перегляду веб-сторінок і розміщених на них текстових, графічних та мультимедійних даних (відео, музики тощо).</a:t>
            </a:r>
          </a:p>
        </p:txBody>
      </p:sp>
    </p:spTree>
    <p:extLst>
      <p:ext uri="{BB962C8B-B14F-4D97-AF65-F5344CB8AC3E}">
        <p14:creationId xmlns:p14="http://schemas.microsoft.com/office/powerpoint/2010/main" val="14024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 в Інтернеті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33B1B1-CA30-4A9F-844E-1FC280E0E2B7}"/>
              </a:ext>
            </a:extLst>
          </p:cNvPr>
          <p:cNvSpPr txBox="1"/>
          <p:nvPr/>
        </p:nvSpPr>
        <p:spPr>
          <a:xfrm>
            <a:off x="932673" y="963430"/>
            <a:ext cx="10901517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9933"/>
                </a:solidFill>
              </a:rPr>
              <a:t>Браузери </a:t>
            </a:r>
            <a:r>
              <a:rPr lang="uk-UA" sz="2800" b="1" i="1" kern="0" dirty="0">
                <a:solidFill>
                  <a:srgbClr val="FFFFFF"/>
                </a:solidFill>
              </a:rPr>
              <a:t>створюються різними компаніями, сьогодні існує багато таких програм. Кожна з них має особливості у використанні, але за їх допомогою можна виконувати схожі дії.</a:t>
            </a:r>
          </a:p>
        </p:txBody>
      </p:sp>
      <p:pic>
        <p:nvPicPr>
          <p:cNvPr id="16" name="Picture 4" descr="browser, fire, firefox, fox, mozilla icon">
            <a:extLst>
              <a:ext uri="{FF2B5EF4-FFF2-40B4-BE49-F238E27FC236}">
                <a16:creationId xmlns:a16="http://schemas.microsoft.com/office/drawing/2014/main" id="{CB66748D-0842-43CF-A843-9BDD887CE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740" y="3355692"/>
            <a:ext cx="1954355" cy="195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browser, opera icon">
            <a:extLst>
              <a:ext uri="{FF2B5EF4-FFF2-40B4-BE49-F238E27FC236}">
                <a16:creationId xmlns:a16="http://schemas.microsoft.com/office/drawing/2014/main" id="{7E19F5C0-6399-4469-A918-37A34A6CF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12" y="3272234"/>
            <a:ext cx="1954355" cy="195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browser, chrome, google icon">
            <a:extLst>
              <a:ext uri="{FF2B5EF4-FFF2-40B4-BE49-F238E27FC236}">
                <a16:creationId xmlns:a16="http://schemas.microsoft.com/office/drawing/2014/main" id="{AD9CE817-9986-4355-A227-FC72F9AAF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437" y="3272234"/>
            <a:ext cx="1954355" cy="193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rowser, safari icon">
            <a:extLst>
              <a:ext uri="{FF2B5EF4-FFF2-40B4-BE49-F238E27FC236}">
                <a16:creationId xmlns:a16="http://schemas.microsoft.com/office/drawing/2014/main" id="{A1FE4BE0-7590-415B-B1D1-EE2E4E255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51" y="2986175"/>
            <a:ext cx="2225146" cy="222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155796-053E-4CB7-A816-0883AE555415}"/>
              </a:ext>
            </a:extLst>
          </p:cNvPr>
          <p:cNvSpPr txBox="1"/>
          <p:nvPr/>
        </p:nvSpPr>
        <p:spPr>
          <a:xfrm>
            <a:off x="935633" y="5392467"/>
            <a:ext cx="2088366" cy="46166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0066"/>
                </a:solidFill>
              </a:rPr>
              <a:t>Microsoft Edge</a:t>
            </a:r>
            <a:endParaRPr lang="uk-UA" sz="2400" b="1" i="1" dirty="0">
              <a:solidFill>
                <a:srgbClr val="00006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4CD23E-05A4-4788-90CB-2C966A4F1EE6}"/>
              </a:ext>
            </a:extLst>
          </p:cNvPr>
          <p:cNvSpPr txBox="1"/>
          <p:nvPr/>
        </p:nvSpPr>
        <p:spPr>
          <a:xfrm>
            <a:off x="3113854" y="5385729"/>
            <a:ext cx="2088366" cy="46166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0066"/>
                </a:solidFill>
              </a:rPr>
              <a:t>Mozilla Firefox</a:t>
            </a:r>
            <a:endParaRPr lang="uk-UA" sz="2400" b="1" i="1" dirty="0">
              <a:solidFill>
                <a:srgbClr val="00006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EDB2E0-988D-4322-B3CC-8653F2FAA98F}"/>
              </a:ext>
            </a:extLst>
          </p:cNvPr>
          <p:cNvSpPr txBox="1"/>
          <p:nvPr/>
        </p:nvSpPr>
        <p:spPr>
          <a:xfrm>
            <a:off x="5290712" y="5385729"/>
            <a:ext cx="2088366" cy="46166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0066"/>
                </a:solidFill>
              </a:rPr>
              <a:t>Opera</a:t>
            </a:r>
            <a:endParaRPr lang="uk-UA" sz="2400" b="1" i="1" dirty="0">
              <a:solidFill>
                <a:srgbClr val="00006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06EEA3-A048-46C4-B27F-C3162B7CE3FC}"/>
              </a:ext>
            </a:extLst>
          </p:cNvPr>
          <p:cNvSpPr txBox="1"/>
          <p:nvPr/>
        </p:nvSpPr>
        <p:spPr>
          <a:xfrm>
            <a:off x="7516106" y="5399591"/>
            <a:ext cx="2088366" cy="43088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>
                <a:solidFill>
                  <a:srgbClr val="000066"/>
                </a:solidFill>
              </a:rPr>
              <a:t>Google Chrome</a:t>
            </a:r>
            <a:endParaRPr lang="uk-UA" sz="2200" b="1" i="1" dirty="0">
              <a:solidFill>
                <a:srgbClr val="00006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B5D5D1-D60B-417E-A2AF-E9AA23092F63}"/>
              </a:ext>
            </a:extLst>
          </p:cNvPr>
          <p:cNvSpPr txBox="1"/>
          <p:nvPr/>
        </p:nvSpPr>
        <p:spPr>
          <a:xfrm>
            <a:off x="9682887" y="5357387"/>
            <a:ext cx="2088366" cy="46166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0066"/>
                </a:solidFill>
              </a:rPr>
              <a:t>Safari</a:t>
            </a:r>
            <a:endParaRPr lang="uk-UA" sz="2400" b="1" i="1" dirty="0">
              <a:solidFill>
                <a:srgbClr val="000066"/>
              </a:solidFill>
            </a:endParaRPr>
          </a:p>
        </p:txBody>
      </p:sp>
      <p:pic>
        <p:nvPicPr>
          <p:cNvPr id="30" name="Picture 2" descr="Результат пошуку зображень за запитом &quot;Microsoft edge&quot;">
            <a:extLst>
              <a:ext uri="{FF2B5EF4-FFF2-40B4-BE49-F238E27FC236}">
                <a16:creationId xmlns:a16="http://schemas.microsoft.com/office/drawing/2014/main" id="{25DDBF18-CFBF-4B22-AAE1-48DEE24CA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4" r="19278"/>
          <a:stretch/>
        </p:blipFill>
        <p:spPr bwMode="auto">
          <a:xfrm>
            <a:off x="1089524" y="3256935"/>
            <a:ext cx="1817278" cy="188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Вікно веб-браузера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7886F85-DD01-4BCA-A4F2-D9D5022DE8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4695" y="1801824"/>
            <a:ext cx="6909947" cy="4797157"/>
          </a:xfrm>
          <a:prstGeom prst="rect">
            <a:avLst/>
          </a:prstGeom>
        </p:spPr>
      </p:pic>
      <p:sp>
        <p:nvSpPr>
          <p:cNvPr id="35" name="Прямокутник 7">
            <a:extLst>
              <a:ext uri="{FF2B5EF4-FFF2-40B4-BE49-F238E27FC236}">
                <a16:creationId xmlns:a16="http://schemas.microsoft.com/office/drawing/2014/main" id="{70D30F83-546C-4FD3-9282-7B077094311D}"/>
              </a:ext>
            </a:extLst>
          </p:cNvPr>
          <p:cNvSpPr/>
          <p:nvPr/>
        </p:nvSpPr>
        <p:spPr>
          <a:xfrm>
            <a:off x="4678571" y="2278500"/>
            <a:ext cx="4608512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A27D14-03ED-4E81-8E11-7FDDC4F8BDD6}"/>
              </a:ext>
            </a:extLst>
          </p:cNvPr>
          <p:cNvSpPr txBox="1"/>
          <p:nvPr/>
        </p:nvSpPr>
        <p:spPr>
          <a:xfrm>
            <a:off x="4111981" y="1322373"/>
            <a:ext cx="2288078" cy="442674"/>
          </a:xfrm>
          <a:prstGeom prst="wedgeRoundRectCallout">
            <a:avLst>
              <a:gd name="adj1" fmla="val -5086"/>
              <a:gd name="adj2" fmla="val 169124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Рядок адреси</a:t>
            </a:r>
          </a:p>
        </p:txBody>
      </p:sp>
      <p:sp>
        <p:nvSpPr>
          <p:cNvPr id="37" name="Прямокутник 9">
            <a:extLst>
              <a:ext uri="{FF2B5EF4-FFF2-40B4-BE49-F238E27FC236}">
                <a16:creationId xmlns:a16="http://schemas.microsoft.com/office/drawing/2014/main" id="{9A94E1FC-3323-415B-8BAB-444E3A7EE62A}"/>
              </a:ext>
            </a:extLst>
          </p:cNvPr>
          <p:cNvSpPr/>
          <p:nvPr/>
        </p:nvSpPr>
        <p:spPr>
          <a:xfrm>
            <a:off x="5398651" y="1952396"/>
            <a:ext cx="2016224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FD424C-65D5-4C06-905E-F7309F2CDA04}"/>
              </a:ext>
            </a:extLst>
          </p:cNvPr>
          <p:cNvSpPr txBox="1"/>
          <p:nvPr/>
        </p:nvSpPr>
        <p:spPr>
          <a:xfrm>
            <a:off x="6527651" y="1176150"/>
            <a:ext cx="1828593" cy="442674"/>
          </a:xfrm>
          <a:prstGeom prst="wedgeRoundRectCallout">
            <a:avLst>
              <a:gd name="adj1" fmla="val -65203"/>
              <a:gd name="adj2" fmla="val 133693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Вкладка</a:t>
            </a:r>
          </a:p>
        </p:txBody>
      </p:sp>
      <p:sp>
        <p:nvSpPr>
          <p:cNvPr id="39" name="Прямокутник 11">
            <a:extLst>
              <a:ext uri="{FF2B5EF4-FFF2-40B4-BE49-F238E27FC236}">
                <a16:creationId xmlns:a16="http://schemas.microsoft.com/office/drawing/2014/main" id="{AD1EBE09-C42A-41C9-A4D4-3E65BE0E6405}"/>
              </a:ext>
            </a:extLst>
          </p:cNvPr>
          <p:cNvSpPr/>
          <p:nvPr/>
        </p:nvSpPr>
        <p:spPr>
          <a:xfrm>
            <a:off x="3382427" y="2276623"/>
            <a:ext cx="667265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A18045-740B-499D-8FE2-D121544217CE}"/>
              </a:ext>
            </a:extLst>
          </p:cNvPr>
          <p:cNvSpPr txBox="1"/>
          <p:nvPr/>
        </p:nvSpPr>
        <p:spPr>
          <a:xfrm>
            <a:off x="998028" y="1340762"/>
            <a:ext cx="2986361" cy="442674"/>
          </a:xfrm>
          <a:prstGeom prst="wedgeRoundRectCallout">
            <a:avLst>
              <a:gd name="adj1" fmla="val 40517"/>
              <a:gd name="adj2" fmla="val 179758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Кнопки навігації</a:t>
            </a:r>
          </a:p>
        </p:txBody>
      </p:sp>
      <p:sp>
        <p:nvSpPr>
          <p:cNvPr id="42" name="Прямокутник 13">
            <a:extLst>
              <a:ext uri="{FF2B5EF4-FFF2-40B4-BE49-F238E27FC236}">
                <a16:creationId xmlns:a16="http://schemas.microsoft.com/office/drawing/2014/main" id="{537EE231-17DE-4D1E-A2C2-889E2D6E595B}"/>
              </a:ext>
            </a:extLst>
          </p:cNvPr>
          <p:cNvSpPr/>
          <p:nvPr/>
        </p:nvSpPr>
        <p:spPr>
          <a:xfrm>
            <a:off x="3383214" y="2630107"/>
            <a:ext cx="6551941" cy="3896866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60A402-0DB1-43A9-9965-25073DE6017A}"/>
              </a:ext>
            </a:extLst>
          </p:cNvPr>
          <p:cNvSpPr txBox="1"/>
          <p:nvPr/>
        </p:nvSpPr>
        <p:spPr>
          <a:xfrm>
            <a:off x="1897749" y="3026786"/>
            <a:ext cx="1477974" cy="783193"/>
          </a:xfrm>
          <a:prstGeom prst="wedgeRoundRectCallout">
            <a:avLst>
              <a:gd name="adj1" fmla="val 55839"/>
              <a:gd name="adj2" fmla="val 93287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Робоча область</a:t>
            </a:r>
          </a:p>
        </p:txBody>
      </p:sp>
      <p:sp>
        <p:nvSpPr>
          <p:cNvPr id="44" name="Прямокутник 15">
            <a:extLst>
              <a:ext uri="{FF2B5EF4-FFF2-40B4-BE49-F238E27FC236}">
                <a16:creationId xmlns:a16="http://schemas.microsoft.com/office/drawing/2014/main" id="{5543D0AC-15EC-445E-A4C3-54EDBF833862}"/>
              </a:ext>
            </a:extLst>
          </p:cNvPr>
          <p:cNvSpPr/>
          <p:nvPr/>
        </p:nvSpPr>
        <p:spPr>
          <a:xfrm>
            <a:off x="4062956" y="2269797"/>
            <a:ext cx="248871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96BAE5-99B1-4909-9B86-401A474ABCD8}"/>
              </a:ext>
            </a:extLst>
          </p:cNvPr>
          <p:cNvSpPr txBox="1"/>
          <p:nvPr/>
        </p:nvSpPr>
        <p:spPr>
          <a:xfrm>
            <a:off x="4180421" y="2787605"/>
            <a:ext cx="1995909" cy="783193"/>
          </a:xfrm>
          <a:prstGeom prst="wedgeRoundRectCallout">
            <a:avLst>
              <a:gd name="adj1" fmla="val -51177"/>
              <a:gd name="adj2" fmla="val -78732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Оновлення сторінки</a:t>
            </a:r>
          </a:p>
        </p:txBody>
      </p:sp>
      <p:sp>
        <p:nvSpPr>
          <p:cNvPr id="46" name="Прямокутник 17">
            <a:extLst>
              <a:ext uri="{FF2B5EF4-FFF2-40B4-BE49-F238E27FC236}">
                <a16:creationId xmlns:a16="http://schemas.microsoft.com/office/drawing/2014/main" id="{7D33D6BA-B46E-4313-8F5E-F62DC051BD10}"/>
              </a:ext>
            </a:extLst>
          </p:cNvPr>
          <p:cNvSpPr/>
          <p:nvPr/>
        </p:nvSpPr>
        <p:spPr>
          <a:xfrm>
            <a:off x="9280379" y="2278501"/>
            <a:ext cx="307225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7" name="Прямокутник 18">
            <a:extLst>
              <a:ext uri="{FF2B5EF4-FFF2-40B4-BE49-F238E27FC236}">
                <a16:creationId xmlns:a16="http://schemas.microsoft.com/office/drawing/2014/main" id="{6D9EF4CD-BA60-40E1-A620-9EF4DFEDFCA5}"/>
              </a:ext>
            </a:extLst>
          </p:cNvPr>
          <p:cNvSpPr/>
          <p:nvPr/>
        </p:nvSpPr>
        <p:spPr>
          <a:xfrm>
            <a:off x="7405278" y="1952396"/>
            <a:ext cx="369637" cy="326105"/>
          </a:xfrm>
          <a:prstGeom prst="rect">
            <a:avLst/>
          </a:prstGeom>
          <a:solidFill>
            <a:srgbClr val="FFFF00">
              <a:alpha val="3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DDD2F7-95A4-4DA6-A04F-80E169F460C8}"/>
              </a:ext>
            </a:extLst>
          </p:cNvPr>
          <p:cNvSpPr txBox="1"/>
          <p:nvPr/>
        </p:nvSpPr>
        <p:spPr>
          <a:xfrm>
            <a:off x="7360706" y="2710549"/>
            <a:ext cx="1487625" cy="783193"/>
          </a:xfrm>
          <a:prstGeom prst="wedgeRoundRectCallout">
            <a:avLst>
              <a:gd name="adj1" fmla="val -35846"/>
              <a:gd name="adj2" fmla="val -118981"/>
              <a:gd name="adj3" fmla="val 16667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Нова вкладка</a:t>
            </a:r>
          </a:p>
        </p:txBody>
      </p:sp>
    </p:spTree>
    <p:extLst>
      <p:ext uri="{BB962C8B-B14F-4D97-AF65-F5344CB8AC3E}">
        <p14:creationId xmlns:p14="http://schemas.microsoft.com/office/powerpoint/2010/main" val="12413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Вікно веб-браузера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A2D016-C036-41CA-8EA4-C55AB086A4B4}"/>
              </a:ext>
            </a:extLst>
          </p:cNvPr>
          <p:cNvSpPr txBox="1"/>
          <p:nvPr/>
        </p:nvSpPr>
        <p:spPr>
          <a:xfrm>
            <a:off x="1173118" y="1196763"/>
            <a:ext cx="10607608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керування вікном браузера використовують </a:t>
            </a:r>
            <a:r>
              <a:rPr lang="uk-UA" sz="2800" b="1" i="1" kern="0" dirty="0">
                <a:solidFill>
                  <a:srgbClr val="FF9933"/>
                </a:solidFill>
              </a:rPr>
              <a:t>кнопки керування вікном.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03B8E69-A7AA-4A11-A22D-D385136F0840}"/>
              </a:ext>
            </a:extLst>
          </p:cNvPr>
          <p:cNvGrpSpPr/>
          <p:nvPr/>
        </p:nvGrpSpPr>
        <p:grpSpPr>
          <a:xfrm>
            <a:off x="1173118" y="2823444"/>
            <a:ext cx="10607608" cy="2872969"/>
            <a:chOff x="522972" y="2668331"/>
            <a:chExt cx="11599178" cy="2941277"/>
          </a:xfrm>
        </p:grpSpPr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4DF5AC13-6ADD-4EE6-8300-0AAC1D187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73822"/>
            <a:stretch/>
          </p:blipFill>
          <p:spPr>
            <a:xfrm>
              <a:off x="522972" y="3423318"/>
              <a:ext cx="11277141" cy="19614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6" name="Прямокутник 8">
              <a:extLst>
                <a:ext uri="{FF2B5EF4-FFF2-40B4-BE49-F238E27FC236}">
                  <a16:creationId xmlns:a16="http://schemas.microsoft.com/office/drawing/2014/main" id="{CE0061FE-B0CC-4202-8EAF-718703AC3BFE}"/>
                </a:ext>
              </a:extLst>
            </p:cNvPr>
            <p:cNvSpPr/>
            <p:nvPr/>
          </p:nvSpPr>
          <p:spPr>
            <a:xfrm>
              <a:off x="530922" y="3648130"/>
              <a:ext cx="6110057" cy="561081"/>
            </a:xfrm>
            <a:prstGeom prst="rect">
              <a:avLst/>
            </a:prstGeom>
            <a:solidFill>
              <a:srgbClr val="00800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359A3E7-ACDE-499D-B130-C1B7A607F70A}"/>
                </a:ext>
              </a:extLst>
            </p:cNvPr>
            <p:cNvSpPr txBox="1"/>
            <p:nvPr/>
          </p:nvSpPr>
          <p:spPr>
            <a:xfrm>
              <a:off x="552230" y="2899164"/>
              <a:ext cx="2678988" cy="461665"/>
            </a:xfrm>
            <a:prstGeom prst="wedgeRectCallout">
              <a:avLst>
                <a:gd name="adj1" fmla="val 40973"/>
                <a:gd name="adj2" fmla="val 142057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Вкладки</a:t>
              </a:r>
            </a:p>
          </p:txBody>
        </p:sp>
        <p:sp>
          <p:nvSpPr>
            <p:cNvPr id="48" name="Прямокутник 10">
              <a:extLst>
                <a:ext uri="{FF2B5EF4-FFF2-40B4-BE49-F238E27FC236}">
                  <a16:creationId xmlns:a16="http://schemas.microsoft.com/office/drawing/2014/main" id="{7C2E0866-E83D-4FB8-9B4D-A334DA0C9BB9}"/>
                </a:ext>
              </a:extLst>
            </p:cNvPr>
            <p:cNvSpPr/>
            <p:nvPr/>
          </p:nvSpPr>
          <p:spPr>
            <a:xfrm>
              <a:off x="6648929" y="3648130"/>
              <a:ext cx="570855" cy="561081"/>
            </a:xfrm>
            <a:prstGeom prst="rect">
              <a:avLst/>
            </a:prstGeom>
            <a:solidFill>
              <a:srgbClr val="00800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EA1AA2-CCC3-46C6-A1FC-ED68E5FE8B79}"/>
                </a:ext>
              </a:extLst>
            </p:cNvPr>
            <p:cNvSpPr txBox="1"/>
            <p:nvPr/>
          </p:nvSpPr>
          <p:spPr>
            <a:xfrm>
              <a:off x="4536521" y="2899164"/>
              <a:ext cx="2678988" cy="461665"/>
            </a:xfrm>
            <a:prstGeom prst="wedgeRectCallout">
              <a:avLst>
                <a:gd name="adj1" fmla="val 38137"/>
                <a:gd name="adj2" fmla="val 163626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Нова вкладка</a:t>
              </a:r>
            </a:p>
          </p:txBody>
        </p:sp>
        <p:sp>
          <p:nvSpPr>
            <p:cNvPr id="50" name="Прямокутник 12">
              <a:extLst>
                <a:ext uri="{FF2B5EF4-FFF2-40B4-BE49-F238E27FC236}">
                  <a16:creationId xmlns:a16="http://schemas.microsoft.com/office/drawing/2014/main" id="{D72C48A9-A0A7-4123-B20E-67C60997E24D}"/>
                </a:ext>
              </a:extLst>
            </p:cNvPr>
            <p:cNvSpPr/>
            <p:nvPr/>
          </p:nvSpPr>
          <p:spPr>
            <a:xfrm>
              <a:off x="10432111" y="3401773"/>
              <a:ext cx="645466" cy="488161"/>
            </a:xfrm>
            <a:prstGeom prst="rect">
              <a:avLst/>
            </a:prstGeom>
            <a:solidFill>
              <a:srgbClr val="00800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1" name="Прямокутник 13">
              <a:extLst>
                <a:ext uri="{FF2B5EF4-FFF2-40B4-BE49-F238E27FC236}">
                  <a16:creationId xmlns:a16="http://schemas.microsoft.com/office/drawing/2014/main" id="{B18BA40B-0F14-4E83-839E-B75C459FFA11}"/>
                </a:ext>
              </a:extLst>
            </p:cNvPr>
            <p:cNvSpPr/>
            <p:nvPr/>
          </p:nvSpPr>
          <p:spPr>
            <a:xfrm>
              <a:off x="9786645" y="3401772"/>
              <a:ext cx="645466" cy="488161"/>
            </a:xfrm>
            <a:prstGeom prst="rect">
              <a:avLst/>
            </a:prstGeom>
            <a:solidFill>
              <a:srgbClr val="00800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D3EA8CA-52A1-4A0D-9423-99F45268CF89}"/>
                </a:ext>
              </a:extLst>
            </p:cNvPr>
            <p:cNvSpPr txBox="1"/>
            <p:nvPr/>
          </p:nvSpPr>
          <p:spPr>
            <a:xfrm>
              <a:off x="7930459" y="2668331"/>
              <a:ext cx="1975402" cy="461665"/>
            </a:xfrm>
            <a:prstGeom prst="wedgeRectCallout">
              <a:avLst>
                <a:gd name="adj1" fmla="val 52185"/>
                <a:gd name="adj2" fmla="val 138849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Згорнути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519471-735D-4D5C-B514-E957429C864B}"/>
                </a:ext>
              </a:extLst>
            </p:cNvPr>
            <p:cNvSpPr txBox="1"/>
            <p:nvPr/>
          </p:nvSpPr>
          <p:spPr>
            <a:xfrm>
              <a:off x="7963514" y="4132048"/>
              <a:ext cx="2678988" cy="830997"/>
            </a:xfrm>
            <a:prstGeom prst="wedgeRectCallout">
              <a:avLst>
                <a:gd name="adj1" fmla="val 50697"/>
                <a:gd name="adj2" fmla="val -96266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Розгорнути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(Відновити)</a:t>
              </a:r>
            </a:p>
          </p:txBody>
        </p:sp>
        <p:sp>
          <p:nvSpPr>
            <p:cNvPr id="54" name="Прямокутник 16">
              <a:extLst>
                <a:ext uri="{FF2B5EF4-FFF2-40B4-BE49-F238E27FC236}">
                  <a16:creationId xmlns:a16="http://schemas.microsoft.com/office/drawing/2014/main" id="{CF81A850-EB8F-4635-B054-4380E120B846}"/>
                </a:ext>
              </a:extLst>
            </p:cNvPr>
            <p:cNvSpPr/>
            <p:nvPr/>
          </p:nvSpPr>
          <p:spPr>
            <a:xfrm>
              <a:off x="11081194" y="3401683"/>
              <a:ext cx="730486" cy="488161"/>
            </a:xfrm>
            <a:prstGeom prst="rect">
              <a:avLst/>
            </a:prstGeom>
            <a:solidFill>
              <a:srgbClr val="00800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320EFBC-5962-4049-8038-6F418819C34D}"/>
                </a:ext>
              </a:extLst>
            </p:cNvPr>
            <p:cNvSpPr txBox="1"/>
            <p:nvPr/>
          </p:nvSpPr>
          <p:spPr>
            <a:xfrm>
              <a:off x="10040239" y="2668331"/>
              <a:ext cx="2081911" cy="461665"/>
            </a:xfrm>
            <a:prstGeom prst="wedgeRectCallout">
              <a:avLst>
                <a:gd name="adj1" fmla="val 19514"/>
                <a:gd name="adj2" fmla="val 148281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Закрити</a:t>
              </a:r>
            </a:p>
          </p:txBody>
        </p:sp>
        <p:sp>
          <p:nvSpPr>
            <p:cNvPr id="56" name="Прямокутник 18">
              <a:extLst>
                <a:ext uri="{FF2B5EF4-FFF2-40B4-BE49-F238E27FC236}">
                  <a16:creationId xmlns:a16="http://schemas.microsoft.com/office/drawing/2014/main" id="{083F7B63-100D-413F-ABB0-9D34DD23619D}"/>
                </a:ext>
              </a:extLst>
            </p:cNvPr>
            <p:cNvSpPr/>
            <p:nvPr/>
          </p:nvSpPr>
          <p:spPr>
            <a:xfrm>
              <a:off x="3159319" y="3708946"/>
              <a:ext cx="447103" cy="439448"/>
            </a:xfrm>
            <a:prstGeom prst="rect">
              <a:avLst/>
            </a:prstGeom>
            <a:solidFill>
              <a:srgbClr val="7030A0">
                <a:alpha val="30000"/>
              </a:srgbClr>
            </a:solidFill>
            <a:ln w="571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8276F14-95C2-4EAE-B7F3-F7A3B4C9284E}"/>
                </a:ext>
              </a:extLst>
            </p:cNvPr>
            <p:cNvSpPr txBox="1"/>
            <p:nvPr/>
          </p:nvSpPr>
          <p:spPr>
            <a:xfrm>
              <a:off x="2011395" y="4778611"/>
              <a:ext cx="2439645" cy="830997"/>
            </a:xfrm>
            <a:prstGeom prst="wedgeRectCallout">
              <a:avLst>
                <a:gd name="adj1" fmla="val 7200"/>
                <a:gd name="adj2" fmla="val -140284"/>
              </a:avLst>
            </a:prstGeom>
            <a:solidFill>
              <a:srgbClr val="FF99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Закрити вкладку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40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86249" y="24688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Інформаційний пошук як процес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5A287EB-2F55-4963-8F8D-825A6CF8F750}"/>
              </a:ext>
            </a:extLst>
          </p:cNvPr>
          <p:cNvSpPr txBox="1">
            <a:spLocks/>
          </p:cNvSpPr>
          <p:nvPr/>
        </p:nvSpPr>
        <p:spPr>
          <a:xfrm>
            <a:off x="1280749" y="1226128"/>
            <a:ext cx="10539039" cy="5248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</a:pPr>
            <a:r>
              <a:rPr lang="uk-UA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Інформаційний пошук 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являє собою процес виявлення в деякій множині документів всіх тих, які присвячені зазначеній темі, задовольняють заздалегідь певній умові пошуку, відповідають інформаційній потребі або містять необхідні факти, відомості, дані.</a:t>
            </a:r>
          </a:p>
          <a:p>
            <a:pPr algn="just">
              <a:lnSpc>
                <a:spcPct val="80000"/>
              </a:lnSpc>
            </a:pPr>
            <a:endParaRPr lang="ru-RU" sz="2000" i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 пошуку 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включає послідовність операцій, спрямованих на збір, обробку й надання необхідних відомостей зацікавленим особам.</a:t>
            </a:r>
            <a:endParaRPr lang="ru-RU" i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DE5DE4-3D57-40CE-BCE8-B7ACD405B9C3}"/>
              </a:ext>
            </a:extLst>
          </p:cNvPr>
          <p:cNvSpPr txBox="1"/>
          <p:nvPr/>
        </p:nvSpPr>
        <p:spPr>
          <a:xfrm>
            <a:off x="2085670" y="4243984"/>
            <a:ext cx="3293369" cy="2031325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 в Інтернеті здійснюється аналогічно до того, як на комп'ютері шукають об'єкти файлової системи, — для цього використовується рядок </a:t>
            </a:r>
            <a:r>
              <a:rPr lang="uk-UA" b="1" i="1" kern="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пошуку.</a:t>
            </a:r>
          </a:p>
        </p:txBody>
      </p:sp>
      <p:pic>
        <p:nvPicPr>
          <p:cNvPr id="32" name="Picture 2" descr="http://smallbiztrends.com/wp-content/uploads/2012/03/internet-search.jpg">
            <a:extLst>
              <a:ext uri="{FF2B5EF4-FFF2-40B4-BE49-F238E27FC236}">
                <a16:creationId xmlns:a16="http://schemas.microsoft.com/office/drawing/2014/main" id="{66F26762-8124-466B-9A79-E1266722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038" y="4243984"/>
            <a:ext cx="2647185" cy="19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пошуку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AutoShape 3">
            <a:extLst>
              <a:ext uri="{FF2B5EF4-FFF2-40B4-BE49-F238E27FC236}">
                <a16:creationId xmlns:a16="http://schemas.microsoft.com/office/drawing/2014/main" id="{AF6BF0C9-3EF7-4301-93D5-2B973C52D55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049231" y="1766953"/>
            <a:ext cx="5617713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AutoShape 4">
            <a:extLst>
              <a:ext uri="{FF2B5EF4-FFF2-40B4-BE49-F238E27FC236}">
                <a16:creationId xmlns:a16="http://schemas.microsoft.com/office/drawing/2014/main" id="{39CBFB9E-4138-41E0-A45C-FCE5CC01EAA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025389" y="2376553"/>
            <a:ext cx="4443442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pPr eaLnBrk="0" hangingPunct="0"/>
            <a:r>
              <a:rPr lang="uk-UA" sz="2800" b="1" dirty="0"/>
              <a:t>Повнотекстовий пошук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AutoShape 5">
            <a:extLst>
              <a:ext uri="{FF2B5EF4-FFF2-40B4-BE49-F238E27FC236}">
                <a16:creationId xmlns:a16="http://schemas.microsoft.com/office/drawing/2014/main" id="{6623B0BB-8A1E-4C83-9692-4B8683AF4718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025389" y="3519553"/>
            <a:ext cx="4443442" cy="990600"/>
          </a:xfrm>
          <a:prstGeom prst="roundRect">
            <a:avLst>
              <a:gd name="adj" fmla="val 9106"/>
            </a:avLst>
          </a:prstGeom>
          <a:solidFill>
            <a:srgbClr val="8EB6B1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29" tIns="45715" rIns="91429" bIns="45715" anchor="ctr"/>
          <a:lstStyle/>
          <a:p>
            <a:pPr eaLnBrk="0" hangingPunct="0"/>
            <a:r>
              <a:rPr lang="uk-UA" sz="2800" b="1" dirty="0"/>
              <a:t>Пошук за метаданими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8" name="AutoShape 6">
            <a:extLst>
              <a:ext uri="{FF2B5EF4-FFF2-40B4-BE49-F238E27FC236}">
                <a16:creationId xmlns:a16="http://schemas.microsoft.com/office/drawing/2014/main" id="{45B9CBF0-613F-43F6-BB2E-051BAAD202E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025389" y="4662553"/>
            <a:ext cx="4443442" cy="990600"/>
          </a:xfrm>
          <a:prstGeom prst="roundRect">
            <a:avLst>
              <a:gd name="adj" fmla="val 9106"/>
            </a:avLst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29" tIns="45715" rIns="91429" bIns="45715" anchor="ctr"/>
          <a:lstStyle/>
          <a:p>
            <a:pPr eaLnBrk="0" hangingPunct="0"/>
            <a:r>
              <a:rPr lang="uk-UA" sz="2800" b="1" dirty="0"/>
              <a:t>Пошук зображень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9" name="AutoShape 7">
            <a:extLst>
              <a:ext uri="{FF2B5EF4-FFF2-40B4-BE49-F238E27FC236}">
                <a16:creationId xmlns:a16="http://schemas.microsoft.com/office/drawing/2014/main" id="{79823C09-E1EA-4597-85D2-55D42ED81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622" y="3342851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5" rIns="91429" bIns="45715" anchor="ctr"/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ПОШУК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43C639CD-7185-4856-8E80-0797278482F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390748" y="2010918"/>
            <a:ext cx="4443442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pPr eaLnBrk="0" hangingPunct="0"/>
            <a:r>
              <a:rPr lang="ru-RU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</a:t>
            </a:r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</a:t>
            </a:r>
            <a:r>
              <a:rPr lang="ru-RU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всьому</a:t>
            </a:r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вмісту</a:t>
            </a:r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документа.</a:t>
            </a: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349C6A1C-2673-4735-B782-7B962F3E585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417501" y="3249577"/>
            <a:ext cx="4443442" cy="1295400"/>
          </a:xfrm>
          <a:prstGeom prst="roundRect">
            <a:avLst>
              <a:gd name="adj" fmla="val 9106"/>
            </a:avLst>
          </a:prstGeom>
          <a:solidFill>
            <a:srgbClr val="8EB6B1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29" tIns="45715" rIns="91429" bIns="45715" anchor="ctr"/>
          <a:lstStyle/>
          <a:p>
            <a:pPr eaLnBrk="0" hangingPunct="0"/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певними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атрибутами </a:t>
            </a:r>
          </a:p>
          <a:p>
            <a:pPr eaLnBrk="0" hangingPunct="0"/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документа, 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підтримує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система: </a:t>
            </a:r>
          </a:p>
          <a:p>
            <a:pPr eaLnBrk="0" hangingPunct="0"/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документа,  дата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eaLnBrk="0" hangingPunct="0"/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розмір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автор та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F4C9B308-398F-4591-81E5-24333AF7EE4B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390748" y="4773166"/>
            <a:ext cx="4443442" cy="990600"/>
          </a:xfrm>
          <a:prstGeom prst="roundRect">
            <a:avLst>
              <a:gd name="adj" fmla="val 9106"/>
            </a:avLst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29" tIns="45715" rIns="91429" bIns="45715" anchor="ctr"/>
          <a:lstStyle/>
          <a:p>
            <a:pPr eaLnBrk="0" hangingPunct="0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 за змістом зображення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пошуку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39" name="Group 42">
            <a:extLst>
              <a:ext uri="{FF2B5EF4-FFF2-40B4-BE49-F238E27FC236}">
                <a16:creationId xmlns:a16="http://schemas.microsoft.com/office/drawing/2014/main" id="{1B832AA6-6DB8-452B-A9F3-9B8455428E64}"/>
              </a:ext>
            </a:extLst>
          </p:cNvPr>
          <p:cNvGrpSpPr>
            <a:grpSpLocks/>
          </p:cNvGrpSpPr>
          <p:nvPr/>
        </p:nvGrpSpPr>
        <p:grpSpPr bwMode="auto">
          <a:xfrm>
            <a:off x="1846108" y="1127631"/>
            <a:ext cx="8712968" cy="808615"/>
            <a:chOff x="1296" y="1825"/>
            <a:chExt cx="2976" cy="432"/>
          </a:xfrm>
          <a:solidFill>
            <a:srgbClr val="8EB6B1"/>
          </a:solidFill>
        </p:grpSpPr>
        <p:sp>
          <p:nvSpPr>
            <p:cNvPr id="40" name="AutoShape 43">
              <a:extLst>
                <a:ext uri="{FF2B5EF4-FFF2-40B4-BE49-F238E27FC236}">
                  <a16:creationId xmlns:a16="http://schemas.microsoft.com/office/drawing/2014/main" id="{CAE825D6-BAD9-46F1-B360-4B49548FDAD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Text Box 45">
              <a:extLst>
                <a:ext uri="{FF2B5EF4-FFF2-40B4-BE49-F238E27FC236}">
                  <a16:creationId xmlns:a16="http://schemas.microsoft.com/office/drawing/2014/main" id="{28885A16-FCD7-4B50-A868-520C9BADC95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3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AutoShape 44">
              <a:extLst>
                <a:ext uri="{FF2B5EF4-FFF2-40B4-BE49-F238E27FC236}">
                  <a16:creationId xmlns:a16="http://schemas.microsoft.com/office/drawing/2014/main" id="{5A8FD3D0-A848-41AD-8E53-FD4B0EFF42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5"/>
              <a:ext cx="432" cy="432"/>
            </a:xfrm>
            <a:prstGeom prst="diamond">
              <a:avLst/>
            </a:prstGeom>
            <a:grpFill/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Text Box 46">
              <a:extLst>
                <a:ext uri="{FF2B5EF4-FFF2-40B4-BE49-F238E27FC236}">
                  <a16:creationId xmlns:a16="http://schemas.microsoft.com/office/drawing/2014/main" id="{D922DAFE-3D4C-4204-8422-55FF6933E0E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54" y="1908"/>
              <a:ext cx="122" cy="24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/>
                <a:t>1</a:t>
              </a:r>
            </a:p>
          </p:txBody>
        </p:sp>
      </p:grpSp>
      <p:grpSp>
        <p:nvGrpSpPr>
          <p:cNvPr id="45" name="Group 47">
            <a:extLst>
              <a:ext uri="{FF2B5EF4-FFF2-40B4-BE49-F238E27FC236}">
                <a16:creationId xmlns:a16="http://schemas.microsoft.com/office/drawing/2014/main" id="{7F530153-24CB-45C2-BEB8-20807BB1DD9F}"/>
              </a:ext>
            </a:extLst>
          </p:cNvPr>
          <p:cNvGrpSpPr>
            <a:grpSpLocks/>
          </p:cNvGrpSpPr>
          <p:nvPr/>
        </p:nvGrpSpPr>
        <p:grpSpPr bwMode="auto">
          <a:xfrm>
            <a:off x="1881241" y="2345049"/>
            <a:ext cx="8677835" cy="788984"/>
            <a:chOff x="1308" y="1832"/>
            <a:chExt cx="2964" cy="432"/>
          </a:xfrm>
          <a:solidFill>
            <a:srgbClr val="008080"/>
          </a:solidFill>
        </p:grpSpPr>
        <p:sp>
          <p:nvSpPr>
            <p:cNvPr id="46" name="AutoShape 48">
              <a:extLst>
                <a:ext uri="{FF2B5EF4-FFF2-40B4-BE49-F238E27FC236}">
                  <a16:creationId xmlns:a16="http://schemas.microsoft.com/office/drawing/2014/main" id="{6ED6C1B1-990E-4EB4-A732-C3946563A45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AutoShape 49">
              <a:extLst>
                <a:ext uri="{FF2B5EF4-FFF2-40B4-BE49-F238E27FC236}">
                  <a16:creationId xmlns:a16="http://schemas.microsoft.com/office/drawing/2014/main" id="{F0F05297-6D33-41CE-B231-DC87B494D66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08" y="1832"/>
              <a:ext cx="432" cy="432"/>
            </a:xfrm>
            <a:prstGeom prst="diamond">
              <a:avLst/>
            </a:prstGeom>
            <a:grpFill/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Text Box 51">
              <a:extLst>
                <a:ext uri="{FF2B5EF4-FFF2-40B4-BE49-F238E27FC236}">
                  <a16:creationId xmlns:a16="http://schemas.microsoft.com/office/drawing/2014/main" id="{84CA677E-A17B-42F2-8C38-AFC282A698C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54" y="1918"/>
              <a:ext cx="122" cy="25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9" name="Group 52">
            <a:extLst>
              <a:ext uri="{FF2B5EF4-FFF2-40B4-BE49-F238E27FC236}">
                <a16:creationId xmlns:a16="http://schemas.microsoft.com/office/drawing/2014/main" id="{02AC0565-F600-463E-B101-BEA9BA2D2F21}"/>
              </a:ext>
            </a:extLst>
          </p:cNvPr>
          <p:cNvGrpSpPr>
            <a:grpSpLocks/>
          </p:cNvGrpSpPr>
          <p:nvPr/>
        </p:nvGrpSpPr>
        <p:grpSpPr bwMode="auto">
          <a:xfrm>
            <a:off x="1846108" y="3388476"/>
            <a:ext cx="8712968" cy="784346"/>
            <a:chOff x="1296" y="1824"/>
            <a:chExt cx="2976" cy="432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0" name="AutoShape 53">
              <a:extLst>
                <a:ext uri="{FF2B5EF4-FFF2-40B4-BE49-F238E27FC236}">
                  <a16:creationId xmlns:a16="http://schemas.microsoft.com/office/drawing/2014/main" id="{1B338D6B-1C80-4ABA-8CA2-6B730D0E259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Text Box 55">
              <a:extLst>
                <a:ext uri="{FF2B5EF4-FFF2-40B4-BE49-F238E27FC236}">
                  <a16:creationId xmlns:a16="http://schemas.microsoft.com/office/drawing/2014/main" id="{ED6D70E8-7879-4E85-997E-53AD4572CC3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3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AutoShape 54">
              <a:extLst>
                <a:ext uri="{FF2B5EF4-FFF2-40B4-BE49-F238E27FC236}">
                  <a16:creationId xmlns:a16="http://schemas.microsoft.com/office/drawing/2014/main" id="{7BFFE0D8-3FAE-44E1-A932-552DCB72B5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pFill/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Text Box 56">
              <a:extLst>
                <a:ext uri="{FF2B5EF4-FFF2-40B4-BE49-F238E27FC236}">
                  <a16:creationId xmlns:a16="http://schemas.microsoft.com/office/drawing/2014/main" id="{45894454-9EB6-4A6A-98B2-CDD13463A34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54" y="1909"/>
              <a:ext cx="122" cy="25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54" name="Group 57">
            <a:extLst>
              <a:ext uri="{FF2B5EF4-FFF2-40B4-BE49-F238E27FC236}">
                <a16:creationId xmlns:a16="http://schemas.microsoft.com/office/drawing/2014/main" id="{53718BB2-1849-43F8-A0CC-E03AB8531788}"/>
              </a:ext>
            </a:extLst>
          </p:cNvPr>
          <p:cNvGrpSpPr>
            <a:grpSpLocks/>
          </p:cNvGrpSpPr>
          <p:nvPr/>
        </p:nvGrpSpPr>
        <p:grpSpPr bwMode="auto">
          <a:xfrm>
            <a:off x="1846108" y="4482419"/>
            <a:ext cx="8712968" cy="741532"/>
            <a:chOff x="1296" y="1824"/>
            <a:chExt cx="2976" cy="432"/>
          </a:xfrm>
          <a:solidFill>
            <a:srgbClr val="000066"/>
          </a:solidFill>
        </p:grpSpPr>
        <p:sp>
          <p:nvSpPr>
            <p:cNvPr id="55" name="AutoShape 58">
              <a:extLst>
                <a:ext uri="{FF2B5EF4-FFF2-40B4-BE49-F238E27FC236}">
                  <a16:creationId xmlns:a16="http://schemas.microsoft.com/office/drawing/2014/main" id="{531B3039-4EE6-4659-982F-DAB30907392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Text Box 60">
              <a:extLst>
                <a:ext uri="{FF2B5EF4-FFF2-40B4-BE49-F238E27FC236}">
                  <a16:creationId xmlns:a16="http://schemas.microsoft.com/office/drawing/2014/main" id="{F36B4151-5F73-4227-96C1-EFB8C38B11E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6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56" name="AutoShape 59">
              <a:extLst>
                <a:ext uri="{FF2B5EF4-FFF2-40B4-BE49-F238E27FC236}">
                  <a16:creationId xmlns:a16="http://schemas.microsoft.com/office/drawing/2014/main" id="{8D76C774-8371-4098-978E-6E41F87F6D4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pFill/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Text Box 61">
              <a:extLst>
                <a:ext uri="{FF2B5EF4-FFF2-40B4-BE49-F238E27FC236}">
                  <a16:creationId xmlns:a16="http://schemas.microsoft.com/office/drawing/2014/main" id="{67E6D0FE-9EB4-4C03-80A6-6A2BDA4DCDF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50" y="1901"/>
              <a:ext cx="122" cy="26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EFEB932B-E9B5-4C8F-978F-1DA2E819D60E}"/>
              </a:ext>
            </a:extLst>
          </p:cNvPr>
          <p:cNvSpPr/>
          <p:nvPr/>
        </p:nvSpPr>
        <p:spPr>
          <a:xfrm>
            <a:off x="3228578" y="1280515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Адресний пошук</a:t>
            </a:r>
            <a:endParaRPr lang="ru-RU" sz="2400" dirty="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886EAC03-B5B4-432B-8713-244AD48B396F}"/>
              </a:ext>
            </a:extLst>
          </p:cNvPr>
          <p:cNvSpPr/>
          <p:nvPr/>
        </p:nvSpPr>
        <p:spPr>
          <a:xfrm>
            <a:off x="3228578" y="2499575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Семантичний пошук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F324E3B4-9580-4AC1-BA8E-EA638259FC1E}"/>
              </a:ext>
            </a:extLst>
          </p:cNvPr>
          <p:cNvSpPr/>
          <p:nvPr/>
        </p:nvSpPr>
        <p:spPr>
          <a:xfrm>
            <a:off x="3123470" y="3552563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Документальний пошук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37A1CB6-3FC4-4FE5-A5E3-687DEEA85700}"/>
              </a:ext>
            </a:extLst>
          </p:cNvPr>
          <p:cNvSpPr/>
          <p:nvPr/>
        </p:nvSpPr>
        <p:spPr>
          <a:xfrm>
            <a:off x="3117064" y="4626927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Фактографічний пошук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7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697</Words>
  <Application>Microsoft Office PowerPoint</Application>
  <PresentationFormat>Широкоэкранный</PresentationFormat>
  <Paragraphs>154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52</cp:revision>
  <dcterms:created xsi:type="dcterms:W3CDTF">2019-10-23T08:41:30Z</dcterms:created>
  <dcterms:modified xsi:type="dcterms:W3CDTF">2019-11-06T23:04:24Z</dcterms:modified>
</cp:coreProperties>
</file>