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0" r:id="rId4"/>
    <p:sldId id="268" r:id="rId5"/>
    <p:sldId id="269" r:id="rId6"/>
    <p:sldId id="271" r:id="rId7"/>
    <p:sldId id="275" r:id="rId8"/>
    <p:sldId id="272" r:id="rId9"/>
    <p:sldId id="259" r:id="rId10"/>
    <p:sldId id="263" r:id="rId11"/>
    <p:sldId id="264" r:id="rId12"/>
    <p:sldId id="260" r:id="rId13"/>
    <p:sldId id="261" r:id="rId14"/>
    <p:sldId id="266" r:id="rId15"/>
    <p:sldId id="274" r:id="rId16"/>
    <p:sldId id="283" r:id="rId17"/>
    <p:sldId id="284" r:id="rId18"/>
    <p:sldId id="262" r:id="rId19"/>
    <p:sldId id="267" r:id="rId20"/>
    <p:sldId id="277" r:id="rId21"/>
    <p:sldId id="278" r:id="rId22"/>
    <p:sldId id="279" r:id="rId23"/>
    <p:sldId id="280" r:id="rId24"/>
    <p:sldId id="276" r:id="rId25"/>
    <p:sldId id="281" r:id="rId26"/>
    <p:sldId id="282" r:id="rId27"/>
    <p:sldId id="258" r:id="rId28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008080"/>
    <a:srgbClr val="000066"/>
    <a:srgbClr val="8EB6B1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738" y="-2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hyperlink" Target="https://ppt-online.org/146550" TargetMode="External"/><Relationship Id="rId2" Type="http://schemas.openxmlformats.org/officeDocument/2006/relationships/hyperlink" Target="http://docplayer.net/83488378-Ministerstvo-osviti-i-nauki-ukrayini-odeska-nacionalna-akademiya-zv-yazku-im-o-s-popova-kafedra-informaciynih-tehnologiy-subd-access.html" TargetMode="External"/><Relationship Id="rId1" Type="http://schemas.openxmlformats.org/officeDocument/2006/relationships/hyperlink" Target="https://sites.google.com/site/lutskschool1yasenchuk/materiali-do-urokiv/11-klas/urok-17" TargetMode="External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hyperlink" Target="https://ppt-online.org/146550" TargetMode="External"/><Relationship Id="rId2" Type="http://schemas.openxmlformats.org/officeDocument/2006/relationships/hyperlink" Target="http://docplayer.net/83488378-Ministerstvo-osviti-i-nauki-ukrayini-odeska-nacionalna-akademiya-zv-yazku-im-o-s-popova-kafedra-informaciynih-tehnologiy-subd-access.html" TargetMode="External"/><Relationship Id="rId1" Type="http://schemas.openxmlformats.org/officeDocument/2006/relationships/hyperlink" Target="https://sites.google.com/site/lutskschool1yasenchuk/materiali-do-urokiv/11-klas/urok-17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437E07F-A12B-4033-81BF-5E67275AF674}" type="doc">
      <dgm:prSet loTypeId="urn:microsoft.com/office/officeart/2005/8/layout/chevron2" loCatId="list" qsTypeId="urn:microsoft.com/office/officeart/2005/8/quickstyle/3d1" qsCatId="3D" csTypeId="urn:microsoft.com/office/officeart/2005/8/colors/accent3_5" csCatId="accent3" phldr="1"/>
      <dgm:spPr/>
      <dgm:t>
        <a:bodyPr/>
        <a:lstStyle/>
        <a:p>
          <a:endParaRPr lang="uk-UA"/>
        </a:p>
      </dgm:t>
    </dgm:pt>
    <dgm:pt modelId="{DA79CDF2-FE4B-4996-98D8-9461B3185694}">
      <dgm:prSet phldrT="[Текст]"/>
      <dgm:spPr>
        <a:solidFill>
          <a:srgbClr val="008080"/>
        </a:solidFill>
      </dgm:spPr>
      <dgm:t>
        <a:bodyPr/>
        <a:lstStyle/>
        <a:p>
          <a:r>
            <a:rPr lang="uk-UA" dirty="0"/>
            <a:t>1</a:t>
          </a:r>
        </a:p>
      </dgm:t>
    </dgm:pt>
    <dgm:pt modelId="{907DE981-C398-4351-A258-75563BE5722B}" type="parTrans" cxnId="{13B03A4E-3653-4F4F-A526-EC74C52D73F7}">
      <dgm:prSet/>
      <dgm:spPr/>
      <dgm:t>
        <a:bodyPr/>
        <a:lstStyle/>
        <a:p>
          <a:endParaRPr lang="uk-UA"/>
        </a:p>
      </dgm:t>
    </dgm:pt>
    <dgm:pt modelId="{89D8040E-108E-4C9A-B0F2-0B28FA18CA04}" type="sibTrans" cxnId="{13B03A4E-3653-4F4F-A526-EC74C52D73F7}">
      <dgm:prSet/>
      <dgm:spPr/>
      <dgm:t>
        <a:bodyPr/>
        <a:lstStyle/>
        <a:p>
          <a:endParaRPr lang="uk-UA"/>
        </a:p>
      </dgm:t>
    </dgm:pt>
    <dgm:pt modelId="{FCBCC720-EAFF-4A5E-B095-A08BBD8095B2}">
      <dgm:prSet phldrT="[Текст]" custT="1"/>
      <dgm:spPr>
        <a:ln>
          <a:solidFill>
            <a:srgbClr val="8EB6B1">
              <a:alpha val="90000"/>
            </a:srgbClr>
          </a:solidFill>
        </a:ln>
      </dgm:spPr>
      <dgm:t>
        <a:bodyPr/>
        <a:lstStyle/>
        <a:p>
          <a:r>
            <a:rPr lang="ru-RU" sz="2000" dirty="0" err="1">
              <a:solidFill>
                <a:srgbClr val="008080"/>
              </a:solidFill>
            </a:rPr>
            <a:t>Поняття</a:t>
          </a:r>
          <a:r>
            <a:rPr lang="ru-RU" sz="2000" dirty="0">
              <a:solidFill>
                <a:srgbClr val="008080"/>
              </a:solidFill>
            </a:rPr>
            <a:t> </a:t>
          </a:r>
          <a:r>
            <a:rPr lang="ru-RU" sz="2000" dirty="0" err="1">
              <a:solidFill>
                <a:srgbClr val="008080"/>
              </a:solidFill>
            </a:rPr>
            <a:t>бази</a:t>
          </a:r>
          <a:r>
            <a:rPr lang="ru-RU" sz="2000" dirty="0">
              <a:solidFill>
                <a:srgbClr val="008080"/>
              </a:solidFill>
            </a:rPr>
            <a:t> </a:t>
          </a:r>
          <a:r>
            <a:rPr lang="ru-RU" sz="2000" dirty="0" err="1">
              <a:solidFill>
                <a:srgbClr val="008080"/>
              </a:solidFill>
            </a:rPr>
            <a:t>даних</a:t>
          </a:r>
          <a:r>
            <a:rPr lang="ru-RU" sz="2000" dirty="0">
              <a:solidFill>
                <a:srgbClr val="008080"/>
              </a:solidFill>
            </a:rPr>
            <a:t>, </a:t>
          </a:r>
          <a:r>
            <a:rPr lang="ru-RU" sz="2000" dirty="0" err="1">
              <a:solidFill>
                <a:srgbClr val="008080"/>
              </a:solidFill>
            </a:rPr>
            <a:t>системи</a:t>
          </a:r>
          <a:r>
            <a:rPr lang="ru-RU" sz="2000" dirty="0">
              <a:solidFill>
                <a:srgbClr val="008080"/>
              </a:solidFill>
            </a:rPr>
            <a:t> </a:t>
          </a:r>
          <a:r>
            <a:rPr lang="ru-RU" sz="2000" dirty="0" err="1">
              <a:solidFill>
                <a:srgbClr val="008080"/>
              </a:solidFill>
            </a:rPr>
            <a:t>управління</a:t>
          </a:r>
          <a:r>
            <a:rPr lang="ru-RU" sz="2000" dirty="0">
              <a:solidFill>
                <a:srgbClr val="008080"/>
              </a:solidFill>
            </a:rPr>
            <a:t> базами </a:t>
          </a:r>
          <a:r>
            <a:rPr lang="ru-RU" sz="2000" dirty="0" err="1">
              <a:solidFill>
                <a:srgbClr val="008080"/>
              </a:solidFill>
            </a:rPr>
            <a:t>даних</a:t>
          </a:r>
          <a:r>
            <a:rPr lang="ru-RU" sz="2000" dirty="0">
              <a:solidFill>
                <a:srgbClr val="008080"/>
              </a:solidFill>
            </a:rPr>
            <a:t> (СУБД).: </a:t>
          </a:r>
          <a:r>
            <a:rPr lang="en-US" sz="2000" dirty="0">
              <a:hlinkClick xmlns:r="http://schemas.openxmlformats.org/officeDocument/2006/relationships" r:id="rId1"/>
            </a:rPr>
            <a:t>https://sites.google.com/site/lutskschool1yasenchuk/materiali-do-urokiv/11-klas/urok-17</a:t>
          </a:r>
          <a:endParaRPr lang="uk-UA" sz="2000" dirty="0">
            <a:solidFill>
              <a:srgbClr val="008080"/>
            </a:solidFill>
          </a:endParaRPr>
        </a:p>
      </dgm:t>
    </dgm:pt>
    <dgm:pt modelId="{7A134314-F49F-4155-9534-E6B9E0FFB9C5}" type="parTrans" cxnId="{DB5D927B-EB69-4704-BA81-D8DBDF17B7EC}">
      <dgm:prSet/>
      <dgm:spPr/>
      <dgm:t>
        <a:bodyPr/>
        <a:lstStyle/>
        <a:p>
          <a:endParaRPr lang="uk-UA"/>
        </a:p>
      </dgm:t>
    </dgm:pt>
    <dgm:pt modelId="{587DC083-67F7-4A14-A202-699120BC32F0}" type="sibTrans" cxnId="{DB5D927B-EB69-4704-BA81-D8DBDF17B7EC}">
      <dgm:prSet/>
      <dgm:spPr/>
      <dgm:t>
        <a:bodyPr/>
        <a:lstStyle/>
        <a:p>
          <a:endParaRPr lang="uk-UA"/>
        </a:p>
      </dgm:t>
    </dgm:pt>
    <dgm:pt modelId="{538DD25F-1FB7-4D70-ACBE-E0ADA2D03B1F}">
      <dgm:prSet phldrT="[Текст]"/>
      <dgm:spPr>
        <a:solidFill>
          <a:srgbClr val="008080"/>
        </a:solidFill>
      </dgm:spPr>
      <dgm:t>
        <a:bodyPr/>
        <a:lstStyle/>
        <a:p>
          <a:r>
            <a:rPr lang="uk-UA" dirty="0"/>
            <a:t>2</a:t>
          </a:r>
        </a:p>
      </dgm:t>
    </dgm:pt>
    <dgm:pt modelId="{17F3D551-2ED4-4A1E-9CE5-8F44BB2102AB}" type="parTrans" cxnId="{648449DB-B8FC-43A7-A803-1B96F031C644}">
      <dgm:prSet/>
      <dgm:spPr/>
      <dgm:t>
        <a:bodyPr/>
        <a:lstStyle/>
        <a:p>
          <a:endParaRPr lang="uk-UA"/>
        </a:p>
      </dgm:t>
    </dgm:pt>
    <dgm:pt modelId="{62A7BDE2-5E12-43B7-BDE4-9CE673BC73A7}" type="sibTrans" cxnId="{648449DB-B8FC-43A7-A803-1B96F031C644}">
      <dgm:prSet/>
      <dgm:spPr/>
      <dgm:t>
        <a:bodyPr/>
        <a:lstStyle/>
        <a:p>
          <a:endParaRPr lang="uk-UA"/>
        </a:p>
      </dgm:t>
    </dgm:pt>
    <dgm:pt modelId="{0252630B-8DD6-4AB0-8EBC-7FDC2F780CEE}">
      <dgm:prSet phldrT="[Текст]" custT="1"/>
      <dgm:spPr>
        <a:ln>
          <a:solidFill>
            <a:srgbClr val="8EB6B1">
              <a:alpha val="80000"/>
            </a:srgbClr>
          </a:solidFill>
        </a:ln>
      </dgm:spPr>
      <dgm:t>
        <a:bodyPr/>
        <a:lstStyle/>
        <a:p>
          <a:r>
            <a:rPr lang="ru-RU" sz="2000" dirty="0">
              <a:solidFill>
                <a:srgbClr val="008080"/>
              </a:solidFill>
            </a:rPr>
            <a:t>Трофименко О.Г., </a:t>
          </a:r>
          <a:r>
            <a:rPr lang="ru-RU" sz="2000" dirty="0" err="1">
              <a:solidFill>
                <a:srgbClr val="008080"/>
              </a:solidFill>
            </a:rPr>
            <a:t>Буката</a:t>
          </a:r>
          <a:r>
            <a:rPr lang="ru-RU" sz="2000" dirty="0">
              <a:solidFill>
                <a:srgbClr val="008080"/>
              </a:solidFill>
            </a:rPr>
            <a:t> Л.М. </a:t>
          </a:r>
          <a:r>
            <a:rPr lang="ru-RU" sz="2000" dirty="0" err="1">
              <a:solidFill>
                <a:srgbClr val="008080"/>
              </a:solidFill>
            </a:rPr>
            <a:t>Створення</a:t>
          </a:r>
          <a:r>
            <a:rPr lang="ru-RU" sz="2000" dirty="0">
              <a:solidFill>
                <a:srgbClr val="008080"/>
              </a:solidFill>
            </a:rPr>
            <a:t> баз </a:t>
          </a:r>
          <a:r>
            <a:rPr lang="ru-RU" sz="2000" dirty="0" err="1">
              <a:solidFill>
                <a:srgbClr val="008080"/>
              </a:solidFill>
            </a:rPr>
            <a:t>даних</a:t>
          </a:r>
          <a:r>
            <a:rPr lang="ru-RU" sz="2000" dirty="0">
              <a:solidFill>
                <a:srgbClr val="008080"/>
              </a:solidFill>
            </a:rPr>
            <a:t>.:  </a:t>
          </a:r>
          <a:r>
            <a:rPr lang="en-US" sz="2000" dirty="0">
              <a:solidFill>
                <a:srgbClr val="008080"/>
              </a:solidFill>
              <a:hlinkClick xmlns:r="http://schemas.openxmlformats.org/officeDocument/2006/relationships" r:id="rId2"/>
            </a:rPr>
            <a:t>http://docplayer.net/83488378-Ministerstvo-osviti-i-nauki-ukrayini-odeska-nacionalna-akademiya-zv-yazku-im-o-s-popova-kafedra-informaciynih-tehnologiy-subd-access.html</a:t>
          </a:r>
          <a:r>
            <a:rPr lang="uk-UA" sz="2000" dirty="0">
              <a:solidFill>
                <a:srgbClr val="008080"/>
              </a:solidFill>
            </a:rPr>
            <a:t> </a:t>
          </a:r>
        </a:p>
      </dgm:t>
    </dgm:pt>
    <dgm:pt modelId="{0ED7DF03-5197-4777-A37F-8B77EB5619A5}" type="parTrans" cxnId="{4F02187F-E4B5-452C-85B3-B0672D240258}">
      <dgm:prSet/>
      <dgm:spPr/>
      <dgm:t>
        <a:bodyPr/>
        <a:lstStyle/>
        <a:p>
          <a:endParaRPr lang="uk-UA"/>
        </a:p>
      </dgm:t>
    </dgm:pt>
    <dgm:pt modelId="{D22A8D81-821C-46AE-B56D-3506DA6B41DC}" type="sibTrans" cxnId="{4F02187F-E4B5-452C-85B3-B0672D240258}">
      <dgm:prSet/>
      <dgm:spPr/>
      <dgm:t>
        <a:bodyPr/>
        <a:lstStyle/>
        <a:p>
          <a:endParaRPr lang="uk-UA"/>
        </a:p>
      </dgm:t>
    </dgm:pt>
    <dgm:pt modelId="{D1A6F084-9E60-4772-BC5D-94D625C5F631}">
      <dgm:prSet phldrT="[Текст]"/>
      <dgm:spPr>
        <a:solidFill>
          <a:srgbClr val="008080"/>
        </a:solidFill>
      </dgm:spPr>
      <dgm:t>
        <a:bodyPr/>
        <a:lstStyle/>
        <a:p>
          <a:r>
            <a:rPr lang="uk-UA" dirty="0"/>
            <a:t>3</a:t>
          </a:r>
        </a:p>
      </dgm:t>
    </dgm:pt>
    <dgm:pt modelId="{C6F65B66-7D5A-496B-895F-2422D1961830}" type="parTrans" cxnId="{F63612B7-62C8-41E0-B0BD-103F74A27F28}">
      <dgm:prSet/>
      <dgm:spPr/>
      <dgm:t>
        <a:bodyPr/>
        <a:lstStyle/>
        <a:p>
          <a:endParaRPr lang="uk-UA"/>
        </a:p>
      </dgm:t>
    </dgm:pt>
    <dgm:pt modelId="{F1067C6C-0718-4140-8D7A-6F43D8C3761C}" type="sibTrans" cxnId="{F63612B7-62C8-41E0-B0BD-103F74A27F28}">
      <dgm:prSet/>
      <dgm:spPr/>
      <dgm:t>
        <a:bodyPr/>
        <a:lstStyle/>
        <a:p>
          <a:endParaRPr lang="uk-UA"/>
        </a:p>
      </dgm:t>
    </dgm:pt>
    <dgm:pt modelId="{8FF96868-29AB-4395-A4F2-234EC301AD65}">
      <dgm:prSet phldrT="[Текст]" custT="1"/>
      <dgm:spPr>
        <a:ln>
          <a:solidFill>
            <a:srgbClr val="8EB6B1">
              <a:alpha val="70000"/>
            </a:srgbClr>
          </a:solidFill>
        </a:ln>
      </dgm:spPr>
      <dgm:t>
        <a:bodyPr/>
        <a:lstStyle/>
        <a:p>
          <a:r>
            <a:rPr lang="uk-UA" sz="2000" dirty="0">
              <a:solidFill>
                <a:srgbClr val="008080"/>
              </a:solidFill>
            </a:rPr>
            <a:t>Бази даних.: </a:t>
          </a:r>
          <a:r>
            <a:rPr lang="en-US" sz="2000" dirty="0">
              <a:hlinkClick xmlns:r="http://schemas.openxmlformats.org/officeDocument/2006/relationships" r:id="rId3"/>
            </a:rPr>
            <a:t>https://ppt-online.org/146550</a:t>
          </a:r>
          <a:endParaRPr lang="uk-UA" sz="2000" dirty="0">
            <a:solidFill>
              <a:srgbClr val="008080"/>
            </a:solidFill>
          </a:endParaRPr>
        </a:p>
      </dgm:t>
    </dgm:pt>
    <dgm:pt modelId="{01C52BBF-B35F-4633-9372-E04E52B77CD7}" type="sibTrans" cxnId="{E3D52D71-976A-4F64-8CB7-B9C0199AB1BF}">
      <dgm:prSet/>
      <dgm:spPr/>
      <dgm:t>
        <a:bodyPr/>
        <a:lstStyle/>
        <a:p>
          <a:endParaRPr lang="uk-UA"/>
        </a:p>
      </dgm:t>
    </dgm:pt>
    <dgm:pt modelId="{79AA9EB8-9B0E-4F12-A038-293EDB97B56D}" type="parTrans" cxnId="{E3D52D71-976A-4F64-8CB7-B9C0199AB1BF}">
      <dgm:prSet/>
      <dgm:spPr/>
      <dgm:t>
        <a:bodyPr/>
        <a:lstStyle/>
        <a:p>
          <a:endParaRPr lang="uk-UA"/>
        </a:p>
      </dgm:t>
    </dgm:pt>
    <dgm:pt modelId="{CB2B5415-D897-495E-89C9-6D8E7A5855EC}" type="pres">
      <dgm:prSet presAssocID="{4437E07F-A12B-4033-81BF-5E67275AF674}" presName="linearFlow" presStyleCnt="0">
        <dgm:presLayoutVars>
          <dgm:dir/>
          <dgm:animLvl val="lvl"/>
          <dgm:resizeHandles val="exact"/>
        </dgm:presLayoutVars>
      </dgm:prSet>
      <dgm:spPr/>
    </dgm:pt>
    <dgm:pt modelId="{D3E7651C-3B9D-4252-BB57-4CDD74F5D970}" type="pres">
      <dgm:prSet presAssocID="{DA79CDF2-FE4B-4996-98D8-9461B3185694}" presName="composite" presStyleCnt="0"/>
      <dgm:spPr/>
    </dgm:pt>
    <dgm:pt modelId="{9C221F02-3918-4B39-93AF-4016E402D55E}" type="pres">
      <dgm:prSet presAssocID="{DA79CDF2-FE4B-4996-98D8-9461B3185694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37A27360-DB19-49D8-BDEE-CC5785B5ADC6}" type="pres">
      <dgm:prSet presAssocID="{DA79CDF2-FE4B-4996-98D8-9461B3185694}" presName="descendantText" presStyleLbl="alignAcc1" presStyleIdx="0" presStyleCnt="3">
        <dgm:presLayoutVars>
          <dgm:bulletEnabled val="1"/>
        </dgm:presLayoutVars>
      </dgm:prSet>
      <dgm:spPr/>
    </dgm:pt>
    <dgm:pt modelId="{942F9A29-06AE-4AC1-95C2-7A9A43F236CE}" type="pres">
      <dgm:prSet presAssocID="{89D8040E-108E-4C9A-B0F2-0B28FA18CA04}" presName="sp" presStyleCnt="0"/>
      <dgm:spPr/>
    </dgm:pt>
    <dgm:pt modelId="{4DFDBA60-F053-4955-85FA-EA123F8FA223}" type="pres">
      <dgm:prSet presAssocID="{538DD25F-1FB7-4D70-ACBE-E0ADA2D03B1F}" presName="composite" presStyleCnt="0"/>
      <dgm:spPr/>
    </dgm:pt>
    <dgm:pt modelId="{9A0770B1-4058-4108-977D-8ED72C4A232D}" type="pres">
      <dgm:prSet presAssocID="{538DD25F-1FB7-4D70-ACBE-E0ADA2D03B1F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E0C698C2-5F64-43C7-8BD2-E8C3EB44E377}" type="pres">
      <dgm:prSet presAssocID="{538DD25F-1FB7-4D70-ACBE-E0ADA2D03B1F}" presName="descendantText" presStyleLbl="alignAcc1" presStyleIdx="1" presStyleCnt="3">
        <dgm:presLayoutVars>
          <dgm:bulletEnabled val="1"/>
        </dgm:presLayoutVars>
      </dgm:prSet>
      <dgm:spPr/>
    </dgm:pt>
    <dgm:pt modelId="{9EFBFBC3-14D2-4BB9-AA0C-8C8FB6C5C7A9}" type="pres">
      <dgm:prSet presAssocID="{62A7BDE2-5E12-43B7-BDE4-9CE673BC73A7}" presName="sp" presStyleCnt="0"/>
      <dgm:spPr/>
    </dgm:pt>
    <dgm:pt modelId="{07F77EAA-5FD1-44C8-A7C0-02B791AD3329}" type="pres">
      <dgm:prSet presAssocID="{D1A6F084-9E60-4772-BC5D-94D625C5F631}" presName="composite" presStyleCnt="0"/>
      <dgm:spPr/>
    </dgm:pt>
    <dgm:pt modelId="{732E630F-AC95-48F1-85B1-8157756FF1BA}" type="pres">
      <dgm:prSet presAssocID="{D1A6F084-9E60-4772-BC5D-94D625C5F631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4010DCB3-A9AE-47D6-8914-AF468BEA6448}" type="pres">
      <dgm:prSet presAssocID="{D1A6F084-9E60-4772-BC5D-94D625C5F631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6A58DB09-9358-40A3-8207-D4BE6338FA19}" type="presOf" srcId="{D1A6F084-9E60-4772-BC5D-94D625C5F631}" destId="{732E630F-AC95-48F1-85B1-8157756FF1BA}" srcOrd="0" destOrd="0" presId="urn:microsoft.com/office/officeart/2005/8/layout/chevron2"/>
    <dgm:cxn modelId="{13B03A4E-3653-4F4F-A526-EC74C52D73F7}" srcId="{4437E07F-A12B-4033-81BF-5E67275AF674}" destId="{DA79CDF2-FE4B-4996-98D8-9461B3185694}" srcOrd="0" destOrd="0" parTransId="{907DE981-C398-4351-A258-75563BE5722B}" sibTransId="{89D8040E-108E-4C9A-B0F2-0B28FA18CA04}"/>
    <dgm:cxn modelId="{E3D52D71-976A-4F64-8CB7-B9C0199AB1BF}" srcId="{D1A6F084-9E60-4772-BC5D-94D625C5F631}" destId="{8FF96868-29AB-4395-A4F2-234EC301AD65}" srcOrd="0" destOrd="0" parTransId="{79AA9EB8-9B0E-4F12-A038-293EDB97B56D}" sibTransId="{01C52BBF-B35F-4633-9372-E04E52B77CD7}"/>
    <dgm:cxn modelId="{BD01BB56-C03B-444F-A51F-DC750BBD9CBB}" type="presOf" srcId="{8FF96868-29AB-4395-A4F2-234EC301AD65}" destId="{4010DCB3-A9AE-47D6-8914-AF468BEA6448}" srcOrd="0" destOrd="0" presId="urn:microsoft.com/office/officeart/2005/8/layout/chevron2"/>
    <dgm:cxn modelId="{A05D2379-055C-43AA-A38D-C2D876D2E877}" type="presOf" srcId="{0252630B-8DD6-4AB0-8EBC-7FDC2F780CEE}" destId="{E0C698C2-5F64-43C7-8BD2-E8C3EB44E377}" srcOrd="0" destOrd="0" presId="urn:microsoft.com/office/officeart/2005/8/layout/chevron2"/>
    <dgm:cxn modelId="{DB5D927B-EB69-4704-BA81-D8DBDF17B7EC}" srcId="{DA79CDF2-FE4B-4996-98D8-9461B3185694}" destId="{FCBCC720-EAFF-4A5E-B095-A08BBD8095B2}" srcOrd="0" destOrd="0" parTransId="{7A134314-F49F-4155-9534-E6B9E0FFB9C5}" sibTransId="{587DC083-67F7-4A14-A202-699120BC32F0}"/>
    <dgm:cxn modelId="{4F02187F-E4B5-452C-85B3-B0672D240258}" srcId="{538DD25F-1FB7-4D70-ACBE-E0ADA2D03B1F}" destId="{0252630B-8DD6-4AB0-8EBC-7FDC2F780CEE}" srcOrd="0" destOrd="0" parTransId="{0ED7DF03-5197-4777-A37F-8B77EB5619A5}" sibTransId="{D22A8D81-821C-46AE-B56D-3506DA6B41DC}"/>
    <dgm:cxn modelId="{CF2165AC-95DF-49CD-A9EB-1CFDFB0CD7D2}" type="presOf" srcId="{538DD25F-1FB7-4D70-ACBE-E0ADA2D03B1F}" destId="{9A0770B1-4058-4108-977D-8ED72C4A232D}" srcOrd="0" destOrd="0" presId="urn:microsoft.com/office/officeart/2005/8/layout/chevron2"/>
    <dgm:cxn modelId="{F63612B7-62C8-41E0-B0BD-103F74A27F28}" srcId="{4437E07F-A12B-4033-81BF-5E67275AF674}" destId="{D1A6F084-9E60-4772-BC5D-94D625C5F631}" srcOrd="2" destOrd="0" parTransId="{C6F65B66-7D5A-496B-895F-2422D1961830}" sibTransId="{F1067C6C-0718-4140-8D7A-6F43D8C3761C}"/>
    <dgm:cxn modelId="{45595ECC-51C8-45B0-9F59-D6E25ECC15F4}" type="presOf" srcId="{FCBCC720-EAFF-4A5E-B095-A08BBD8095B2}" destId="{37A27360-DB19-49D8-BDEE-CC5785B5ADC6}" srcOrd="0" destOrd="0" presId="urn:microsoft.com/office/officeart/2005/8/layout/chevron2"/>
    <dgm:cxn modelId="{AA1D08CE-1800-4495-901E-B590965CFAAC}" type="presOf" srcId="{4437E07F-A12B-4033-81BF-5E67275AF674}" destId="{CB2B5415-D897-495E-89C9-6D8E7A5855EC}" srcOrd="0" destOrd="0" presId="urn:microsoft.com/office/officeart/2005/8/layout/chevron2"/>
    <dgm:cxn modelId="{648449DB-B8FC-43A7-A803-1B96F031C644}" srcId="{4437E07F-A12B-4033-81BF-5E67275AF674}" destId="{538DD25F-1FB7-4D70-ACBE-E0ADA2D03B1F}" srcOrd="1" destOrd="0" parTransId="{17F3D551-2ED4-4A1E-9CE5-8F44BB2102AB}" sibTransId="{62A7BDE2-5E12-43B7-BDE4-9CE673BC73A7}"/>
    <dgm:cxn modelId="{1CD55AF4-17D0-49E9-8C87-FF56DCB5C1EA}" type="presOf" srcId="{DA79CDF2-FE4B-4996-98D8-9461B3185694}" destId="{9C221F02-3918-4B39-93AF-4016E402D55E}" srcOrd="0" destOrd="0" presId="urn:microsoft.com/office/officeart/2005/8/layout/chevron2"/>
    <dgm:cxn modelId="{1E06BEF0-7F34-45DD-A290-B3776DC3616C}" type="presParOf" srcId="{CB2B5415-D897-495E-89C9-6D8E7A5855EC}" destId="{D3E7651C-3B9D-4252-BB57-4CDD74F5D970}" srcOrd="0" destOrd="0" presId="urn:microsoft.com/office/officeart/2005/8/layout/chevron2"/>
    <dgm:cxn modelId="{C9AA3702-DBBC-4338-847D-47A90AC464F8}" type="presParOf" srcId="{D3E7651C-3B9D-4252-BB57-4CDD74F5D970}" destId="{9C221F02-3918-4B39-93AF-4016E402D55E}" srcOrd="0" destOrd="0" presId="urn:microsoft.com/office/officeart/2005/8/layout/chevron2"/>
    <dgm:cxn modelId="{5889DB8C-CB3A-41EF-A8E2-62019D19D77F}" type="presParOf" srcId="{D3E7651C-3B9D-4252-BB57-4CDD74F5D970}" destId="{37A27360-DB19-49D8-BDEE-CC5785B5ADC6}" srcOrd="1" destOrd="0" presId="urn:microsoft.com/office/officeart/2005/8/layout/chevron2"/>
    <dgm:cxn modelId="{FDEF07C4-72BF-4CBE-A2C1-DD63CC1EC0AA}" type="presParOf" srcId="{CB2B5415-D897-495E-89C9-6D8E7A5855EC}" destId="{942F9A29-06AE-4AC1-95C2-7A9A43F236CE}" srcOrd="1" destOrd="0" presId="urn:microsoft.com/office/officeart/2005/8/layout/chevron2"/>
    <dgm:cxn modelId="{8A6E3E37-3FD1-4BD4-899C-E899965906F7}" type="presParOf" srcId="{CB2B5415-D897-495E-89C9-6D8E7A5855EC}" destId="{4DFDBA60-F053-4955-85FA-EA123F8FA223}" srcOrd="2" destOrd="0" presId="urn:microsoft.com/office/officeart/2005/8/layout/chevron2"/>
    <dgm:cxn modelId="{FE10DA79-E1B6-4BFE-8AE6-695C19094C06}" type="presParOf" srcId="{4DFDBA60-F053-4955-85FA-EA123F8FA223}" destId="{9A0770B1-4058-4108-977D-8ED72C4A232D}" srcOrd="0" destOrd="0" presId="urn:microsoft.com/office/officeart/2005/8/layout/chevron2"/>
    <dgm:cxn modelId="{F0A051D2-E5E3-4384-9552-81470F04D6B2}" type="presParOf" srcId="{4DFDBA60-F053-4955-85FA-EA123F8FA223}" destId="{E0C698C2-5F64-43C7-8BD2-E8C3EB44E377}" srcOrd="1" destOrd="0" presId="urn:microsoft.com/office/officeart/2005/8/layout/chevron2"/>
    <dgm:cxn modelId="{EC7AC439-8AE6-496F-BF90-93D284A756D8}" type="presParOf" srcId="{CB2B5415-D897-495E-89C9-6D8E7A5855EC}" destId="{9EFBFBC3-14D2-4BB9-AA0C-8C8FB6C5C7A9}" srcOrd="3" destOrd="0" presId="urn:microsoft.com/office/officeart/2005/8/layout/chevron2"/>
    <dgm:cxn modelId="{97E5C675-6CC8-4437-BA0B-2B01E0E6A1DA}" type="presParOf" srcId="{CB2B5415-D897-495E-89C9-6D8E7A5855EC}" destId="{07F77EAA-5FD1-44C8-A7C0-02B791AD3329}" srcOrd="4" destOrd="0" presId="urn:microsoft.com/office/officeart/2005/8/layout/chevron2"/>
    <dgm:cxn modelId="{F165ED65-4F32-4C84-8037-EA95F83A79F7}" type="presParOf" srcId="{07F77EAA-5FD1-44C8-A7C0-02B791AD3329}" destId="{732E630F-AC95-48F1-85B1-8157756FF1BA}" srcOrd="0" destOrd="0" presId="urn:microsoft.com/office/officeart/2005/8/layout/chevron2"/>
    <dgm:cxn modelId="{8354A733-1C49-4D0F-909E-7D9753F7E86F}" type="presParOf" srcId="{07F77EAA-5FD1-44C8-A7C0-02B791AD3329}" destId="{4010DCB3-A9AE-47D6-8914-AF468BEA6448}" srcOrd="1" destOrd="0" presId="urn:microsoft.com/office/officeart/2005/8/layout/chevron2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221F02-3918-4B39-93AF-4016E402D55E}">
      <dsp:nvSpPr>
        <dsp:cNvPr id="0" name=""/>
        <dsp:cNvSpPr/>
      </dsp:nvSpPr>
      <dsp:spPr>
        <a:xfrm rot="5400000">
          <a:off x="-188958" y="191041"/>
          <a:ext cx="1259720" cy="881804"/>
        </a:xfrm>
        <a:prstGeom prst="chevron">
          <a:avLst/>
        </a:prstGeom>
        <a:solidFill>
          <a:srgbClr val="008080"/>
        </a:solidFill>
        <a:ln w="6350" cap="flat" cmpd="sng" algn="ctr">
          <a:solidFill>
            <a:schemeClr val="accent3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kern="1200" dirty="0"/>
            <a:t>1</a:t>
          </a:r>
        </a:p>
      </dsp:txBody>
      <dsp:txXfrm rot="-5400000">
        <a:off x="0" y="442985"/>
        <a:ext cx="881804" cy="377916"/>
      </dsp:txXfrm>
    </dsp:sp>
    <dsp:sp modelId="{37A27360-DB19-49D8-BDEE-CC5785B5ADC6}">
      <dsp:nvSpPr>
        <dsp:cNvPr id="0" name=""/>
        <dsp:cNvSpPr/>
      </dsp:nvSpPr>
      <dsp:spPr>
        <a:xfrm rot="5400000">
          <a:off x="5212078" y="-4328190"/>
          <a:ext cx="818818" cy="947936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rgbClr val="8EB6B1">
              <a:alpha val="90000"/>
            </a:srgb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 dirty="0" err="1">
              <a:solidFill>
                <a:srgbClr val="008080"/>
              </a:solidFill>
            </a:rPr>
            <a:t>Поняття</a:t>
          </a:r>
          <a:r>
            <a:rPr lang="ru-RU" sz="2000" kern="1200" dirty="0">
              <a:solidFill>
                <a:srgbClr val="008080"/>
              </a:solidFill>
            </a:rPr>
            <a:t> </a:t>
          </a:r>
          <a:r>
            <a:rPr lang="ru-RU" sz="2000" kern="1200" dirty="0" err="1">
              <a:solidFill>
                <a:srgbClr val="008080"/>
              </a:solidFill>
            </a:rPr>
            <a:t>бази</a:t>
          </a:r>
          <a:r>
            <a:rPr lang="ru-RU" sz="2000" kern="1200" dirty="0">
              <a:solidFill>
                <a:srgbClr val="008080"/>
              </a:solidFill>
            </a:rPr>
            <a:t> </a:t>
          </a:r>
          <a:r>
            <a:rPr lang="ru-RU" sz="2000" kern="1200" dirty="0" err="1">
              <a:solidFill>
                <a:srgbClr val="008080"/>
              </a:solidFill>
            </a:rPr>
            <a:t>даних</a:t>
          </a:r>
          <a:r>
            <a:rPr lang="ru-RU" sz="2000" kern="1200" dirty="0">
              <a:solidFill>
                <a:srgbClr val="008080"/>
              </a:solidFill>
            </a:rPr>
            <a:t>, </a:t>
          </a:r>
          <a:r>
            <a:rPr lang="ru-RU" sz="2000" kern="1200" dirty="0" err="1">
              <a:solidFill>
                <a:srgbClr val="008080"/>
              </a:solidFill>
            </a:rPr>
            <a:t>системи</a:t>
          </a:r>
          <a:r>
            <a:rPr lang="ru-RU" sz="2000" kern="1200" dirty="0">
              <a:solidFill>
                <a:srgbClr val="008080"/>
              </a:solidFill>
            </a:rPr>
            <a:t> </a:t>
          </a:r>
          <a:r>
            <a:rPr lang="ru-RU" sz="2000" kern="1200" dirty="0" err="1">
              <a:solidFill>
                <a:srgbClr val="008080"/>
              </a:solidFill>
            </a:rPr>
            <a:t>управління</a:t>
          </a:r>
          <a:r>
            <a:rPr lang="ru-RU" sz="2000" kern="1200" dirty="0">
              <a:solidFill>
                <a:srgbClr val="008080"/>
              </a:solidFill>
            </a:rPr>
            <a:t> базами </a:t>
          </a:r>
          <a:r>
            <a:rPr lang="ru-RU" sz="2000" kern="1200" dirty="0" err="1">
              <a:solidFill>
                <a:srgbClr val="008080"/>
              </a:solidFill>
            </a:rPr>
            <a:t>даних</a:t>
          </a:r>
          <a:r>
            <a:rPr lang="ru-RU" sz="2000" kern="1200" dirty="0">
              <a:solidFill>
                <a:srgbClr val="008080"/>
              </a:solidFill>
            </a:rPr>
            <a:t> (СУБД).: </a:t>
          </a:r>
          <a:r>
            <a:rPr lang="en-US" sz="2000" kern="1200" dirty="0">
              <a:hlinkClick xmlns:r="http://schemas.openxmlformats.org/officeDocument/2006/relationships" r:id="rId1"/>
            </a:rPr>
            <a:t>https://sites.google.com/site/lutskschool1yasenchuk/materiali-do-urokiv/11-klas/urok-17</a:t>
          </a:r>
          <a:endParaRPr lang="uk-UA" sz="2000" kern="1200" dirty="0">
            <a:solidFill>
              <a:srgbClr val="008080"/>
            </a:solidFill>
          </a:endParaRPr>
        </a:p>
      </dsp:txBody>
      <dsp:txXfrm rot="-5400000">
        <a:off x="881805" y="42054"/>
        <a:ext cx="9439395" cy="738876"/>
      </dsp:txXfrm>
    </dsp:sp>
    <dsp:sp modelId="{9A0770B1-4058-4108-977D-8ED72C4A232D}">
      <dsp:nvSpPr>
        <dsp:cNvPr id="0" name=""/>
        <dsp:cNvSpPr/>
      </dsp:nvSpPr>
      <dsp:spPr>
        <a:xfrm rot="5400000">
          <a:off x="-188958" y="1251384"/>
          <a:ext cx="1259720" cy="881804"/>
        </a:xfrm>
        <a:prstGeom prst="chevron">
          <a:avLst/>
        </a:prstGeom>
        <a:solidFill>
          <a:srgbClr val="008080"/>
        </a:solidFill>
        <a:ln w="6350" cap="flat" cmpd="sng" algn="ctr">
          <a:solidFill>
            <a:schemeClr val="accent3">
              <a:alpha val="90000"/>
              <a:hueOff val="0"/>
              <a:satOff val="0"/>
              <a:lumOff val="0"/>
              <a:alphaOff val="-20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kern="1200" dirty="0"/>
            <a:t>2</a:t>
          </a:r>
        </a:p>
      </dsp:txBody>
      <dsp:txXfrm rot="-5400000">
        <a:off x="0" y="1503328"/>
        <a:ext cx="881804" cy="377916"/>
      </dsp:txXfrm>
    </dsp:sp>
    <dsp:sp modelId="{E0C698C2-5F64-43C7-8BD2-E8C3EB44E377}">
      <dsp:nvSpPr>
        <dsp:cNvPr id="0" name=""/>
        <dsp:cNvSpPr/>
      </dsp:nvSpPr>
      <dsp:spPr>
        <a:xfrm rot="5400000">
          <a:off x="5212078" y="-3267847"/>
          <a:ext cx="818818" cy="947936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rgbClr val="8EB6B1">
              <a:alpha val="80000"/>
            </a:srgb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 dirty="0">
              <a:solidFill>
                <a:srgbClr val="008080"/>
              </a:solidFill>
            </a:rPr>
            <a:t>Трофименко О.Г., </a:t>
          </a:r>
          <a:r>
            <a:rPr lang="ru-RU" sz="2000" kern="1200" dirty="0" err="1">
              <a:solidFill>
                <a:srgbClr val="008080"/>
              </a:solidFill>
            </a:rPr>
            <a:t>Буката</a:t>
          </a:r>
          <a:r>
            <a:rPr lang="ru-RU" sz="2000" kern="1200" dirty="0">
              <a:solidFill>
                <a:srgbClr val="008080"/>
              </a:solidFill>
            </a:rPr>
            <a:t> Л.М. </a:t>
          </a:r>
          <a:r>
            <a:rPr lang="ru-RU" sz="2000" kern="1200" dirty="0" err="1">
              <a:solidFill>
                <a:srgbClr val="008080"/>
              </a:solidFill>
            </a:rPr>
            <a:t>Створення</a:t>
          </a:r>
          <a:r>
            <a:rPr lang="ru-RU" sz="2000" kern="1200" dirty="0">
              <a:solidFill>
                <a:srgbClr val="008080"/>
              </a:solidFill>
            </a:rPr>
            <a:t> баз </a:t>
          </a:r>
          <a:r>
            <a:rPr lang="ru-RU" sz="2000" kern="1200" dirty="0" err="1">
              <a:solidFill>
                <a:srgbClr val="008080"/>
              </a:solidFill>
            </a:rPr>
            <a:t>даних</a:t>
          </a:r>
          <a:r>
            <a:rPr lang="ru-RU" sz="2000" kern="1200" dirty="0">
              <a:solidFill>
                <a:srgbClr val="008080"/>
              </a:solidFill>
            </a:rPr>
            <a:t>.:  </a:t>
          </a:r>
          <a:r>
            <a:rPr lang="en-US" sz="2000" kern="1200" dirty="0">
              <a:solidFill>
                <a:srgbClr val="008080"/>
              </a:solidFill>
              <a:hlinkClick xmlns:r="http://schemas.openxmlformats.org/officeDocument/2006/relationships" r:id="rId2"/>
            </a:rPr>
            <a:t>http://docplayer.net/83488378-Ministerstvo-osviti-i-nauki-ukrayini-odeska-nacionalna-akademiya-zv-yazku-im-o-s-popova-kafedra-informaciynih-tehnologiy-subd-access.html</a:t>
          </a:r>
          <a:r>
            <a:rPr lang="uk-UA" sz="2000" kern="1200" dirty="0">
              <a:solidFill>
                <a:srgbClr val="008080"/>
              </a:solidFill>
            </a:rPr>
            <a:t> </a:t>
          </a:r>
        </a:p>
      </dsp:txBody>
      <dsp:txXfrm rot="-5400000">
        <a:off x="881805" y="1102397"/>
        <a:ext cx="9439395" cy="738876"/>
      </dsp:txXfrm>
    </dsp:sp>
    <dsp:sp modelId="{732E630F-AC95-48F1-85B1-8157756FF1BA}">
      <dsp:nvSpPr>
        <dsp:cNvPr id="0" name=""/>
        <dsp:cNvSpPr/>
      </dsp:nvSpPr>
      <dsp:spPr>
        <a:xfrm rot="5400000">
          <a:off x="-188958" y="2311728"/>
          <a:ext cx="1259720" cy="881804"/>
        </a:xfrm>
        <a:prstGeom prst="chevron">
          <a:avLst/>
        </a:prstGeom>
        <a:solidFill>
          <a:srgbClr val="008080"/>
        </a:solidFill>
        <a:ln w="6350" cap="flat" cmpd="sng" algn="ctr">
          <a:solidFill>
            <a:schemeClr val="accent3">
              <a:alpha val="90000"/>
              <a:hueOff val="0"/>
              <a:satOff val="0"/>
              <a:lumOff val="0"/>
              <a:alphaOff val="-40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kern="1200" dirty="0"/>
            <a:t>3</a:t>
          </a:r>
        </a:p>
      </dsp:txBody>
      <dsp:txXfrm rot="-5400000">
        <a:off x="0" y="2563672"/>
        <a:ext cx="881804" cy="377916"/>
      </dsp:txXfrm>
    </dsp:sp>
    <dsp:sp modelId="{4010DCB3-A9AE-47D6-8914-AF468BEA6448}">
      <dsp:nvSpPr>
        <dsp:cNvPr id="0" name=""/>
        <dsp:cNvSpPr/>
      </dsp:nvSpPr>
      <dsp:spPr>
        <a:xfrm rot="5400000">
          <a:off x="5212078" y="-2207503"/>
          <a:ext cx="818818" cy="947936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rgbClr val="8EB6B1">
              <a:alpha val="70000"/>
            </a:srgb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2000" kern="1200" dirty="0">
              <a:solidFill>
                <a:srgbClr val="008080"/>
              </a:solidFill>
            </a:rPr>
            <a:t>Бази даних.: </a:t>
          </a:r>
          <a:r>
            <a:rPr lang="en-US" sz="2000" kern="1200" dirty="0">
              <a:hlinkClick xmlns:r="http://schemas.openxmlformats.org/officeDocument/2006/relationships" r:id="rId3"/>
            </a:rPr>
            <a:t>https://ppt-online.org/146550</a:t>
          </a:r>
          <a:endParaRPr lang="uk-UA" sz="2000" kern="1200" dirty="0">
            <a:solidFill>
              <a:srgbClr val="008080"/>
            </a:solidFill>
          </a:endParaRPr>
        </a:p>
      </dsp:txBody>
      <dsp:txXfrm rot="-5400000">
        <a:off x="881805" y="2162741"/>
        <a:ext cx="9439395" cy="7388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A21753-623D-4B32-B451-FC68FEFD3B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1D5E839-4F3F-41D9-828E-B6A2229C48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B581EA1-98C3-4A9F-9931-BA6DE349B8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10.11.2019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E01CB2A-FC41-412B-869B-354779F45B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2633119-62E7-4CC5-BA00-595DE9614B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24115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4C4E0D-7F13-47B1-B915-0CDCA9AE2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9B1067B-A21B-4B98-A517-EFAEBFF62C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757EE4-73BB-47F6-A097-DADDFF5877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10.11.2019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6FE93DE-F1A3-4636-AAD8-7BC0A14233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BF60B9E-B697-41E3-8F40-D82B87FDBD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88867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8DED5DD1-C4D4-4624-8FDA-5A3CD33F1F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1C743B0-5752-412E-9872-41E623EFDD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F6061FE-97F0-4345-9D8B-3697DD547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10.11.2019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F3664F6-F352-42CB-8688-37B075A929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C485834-3B15-415B-942C-901782F63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73754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F0E09D-04FF-4C56-80B4-7FB1C86828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EBF1B0E-AEF7-475F-B2A5-A194866E58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8AA8537-4D27-45DB-8819-C28ED0A1F4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10.11.2019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0F6A527-8F46-4676-857F-922A6DE130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981B813-0BE2-49DA-93FA-78B3E1F86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52150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12B887-8BA8-4581-B038-89D0FC4A50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FE025F2-9A12-40D6-B1F9-334A9CBDFD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3AD4A3B-F1AD-4BFA-9B15-2D32CCAB0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10.11.2019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9E32400-DAB9-4AFC-B7B9-686D9C8EE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D418FD5-8DC6-406D-A854-00FAFCEDBC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0356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DD540F-1A80-4EC5-9AB6-151DE7FC35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58AF08C-FBB3-4EBD-965D-07C4B9D1DA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DB28FC8-CBC2-4020-9400-051363AF31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CF3CF8F-2EDA-4F2E-9323-5193E265DE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10.11.2019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38F8789-0BFA-4D7D-8E41-BBA8F13682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4F2C36E-B8E9-4D15-BA28-81C401DCEE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33714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A287CA-3158-4EFC-B82A-6988968B44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5982B31-B2CE-47AA-B961-BE046184EA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E23E1B6-2907-48E1-BDAD-FE26C8443D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475A5EE-5C75-431A-A043-E1485D0377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2B018BCB-B471-4A2E-8B2A-6CD6DCEE39D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AC7DB1D-00EB-4025-923A-9A4C97CDF2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10.11.2019</a:t>
            </a:fld>
            <a:endParaRPr lang="uk-UA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0252873-D2BC-43DC-A7AB-83D27BD6A7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6627EFA-EFC5-49A7-82AA-7AFF3C9391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58348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B8BA61-314F-44AF-9EFE-734D1F0DDA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259506B-438E-4F73-A06B-A2401E1C3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10.11.2019</a:t>
            </a:fld>
            <a:endParaRPr lang="uk-UA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14912B1-5E48-45DB-AB19-A42318BDA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0932C8A-B4ED-4FA4-9316-8DAD8D5A3E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09882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5BDE8E2-0C6E-4533-89B2-6C2533E11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10.11.2019</a:t>
            </a:fld>
            <a:endParaRPr lang="uk-UA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BD6BF47-C2AD-4261-9B2B-3445402232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E28BC3A-7DFE-4375-B724-9F352400BA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2300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BB0CD9-7ABF-4494-B666-0FF45B915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A1004C9-1F41-4726-A76F-35240FAA1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6BA6C46-62B9-451A-B9B6-ED66C23AE8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BFF6B76-9DBB-4A9F-BE81-F99DD9611E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10.11.2019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5C6A766-1952-48C4-9D26-293435DF0D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A1EFBF0-B9BA-4F40-AA86-FD1B6CC326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63661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80CC07-2809-4C54-99F1-76B60DBD2A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204605A-2856-4C17-AE35-76F13CB956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503E5AF-9D45-4A7D-AB9E-DD5122057C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3FD570A-18E4-48A0-ABA7-79E32CC184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10.11.2019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D7EB96B-1588-456A-B255-E76079674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7FFE2AC-2122-4C8E-A741-9EF3D97B46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38981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A53223-B36C-41E1-AC52-921FC1F4AD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AAB7919-B4A9-4585-87B1-A55F70D17A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0CA386-9FD2-46F9-827F-280CC4EF8F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1B04A6-1949-4CA8-8CFE-0FA0832CE4F2}" type="datetimeFigureOut">
              <a:rPr lang="uk-UA" smtClean="0"/>
              <a:t>10.11.2019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0D563A9-FFF7-49C9-8B60-787EF08B8E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FD29F92-FA1E-4B10-A55F-6B043E69E6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113CEF-CD0F-4D06-A98C-F6277105520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564045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3" Type="http://schemas.openxmlformats.org/officeDocument/2006/relationships/image" Target="../media/image2.png"/><Relationship Id="rId7" Type="http://schemas.openxmlformats.org/officeDocument/2006/relationships/slide" Target="slide2.xml"/><Relationship Id="rId12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1.xml"/><Relationship Id="rId11" Type="http://schemas.openxmlformats.org/officeDocument/2006/relationships/slide" Target="slide18.xml"/><Relationship Id="rId5" Type="http://schemas.openxmlformats.org/officeDocument/2006/relationships/slide" Target="slide27.xml"/><Relationship Id="rId10" Type="http://schemas.openxmlformats.org/officeDocument/2006/relationships/slide" Target="slide13.xml"/><Relationship Id="rId4" Type="http://schemas.openxmlformats.org/officeDocument/2006/relationships/image" Target="../media/image3.svg"/><Relationship Id="rId9" Type="http://schemas.openxmlformats.org/officeDocument/2006/relationships/slide" Target="slide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tmp"/><Relationship Id="rId3" Type="http://schemas.openxmlformats.org/officeDocument/2006/relationships/image" Target="../media/image5.png"/><Relationship Id="rId7" Type="http://schemas.openxmlformats.org/officeDocument/2006/relationships/slide" Target="slide1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1.xml"/><Relationship Id="rId5" Type="http://schemas.openxmlformats.org/officeDocument/2006/relationships/slide" Target="slide27.xml"/><Relationship Id="rId4" Type="http://schemas.openxmlformats.org/officeDocument/2006/relationships/image" Target="../media/image6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slide" Target="slide1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1.xml"/><Relationship Id="rId5" Type="http://schemas.openxmlformats.org/officeDocument/2006/relationships/slide" Target="slide27.xml"/><Relationship Id="rId4" Type="http://schemas.openxmlformats.org/officeDocument/2006/relationships/image" Target="../media/image6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tmp"/><Relationship Id="rId3" Type="http://schemas.openxmlformats.org/officeDocument/2006/relationships/image" Target="../media/image5.png"/><Relationship Id="rId7" Type="http://schemas.openxmlformats.org/officeDocument/2006/relationships/slide" Target="slide1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1.xml"/><Relationship Id="rId5" Type="http://schemas.openxmlformats.org/officeDocument/2006/relationships/slide" Target="slide27.xml"/><Relationship Id="rId4" Type="http://schemas.openxmlformats.org/officeDocument/2006/relationships/image" Target="../media/image6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tmp"/><Relationship Id="rId3" Type="http://schemas.openxmlformats.org/officeDocument/2006/relationships/image" Target="../media/image5.png"/><Relationship Id="rId7" Type="http://schemas.openxmlformats.org/officeDocument/2006/relationships/slide" Target="slide1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1.xml"/><Relationship Id="rId5" Type="http://schemas.openxmlformats.org/officeDocument/2006/relationships/slide" Target="slide27.xml"/><Relationship Id="rId4" Type="http://schemas.openxmlformats.org/officeDocument/2006/relationships/image" Target="../media/image6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slide" Target="slide1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1.xml"/><Relationship Id="rId5" Type="http://schemas.openxmlformats.org/officeDocument/2006/relationships/slide" Target="slide27.xml"/><Relationship Id="rId4" Type="http://schemas.openxmlformats.org/officeDocument/2006/relationships/image" Target="../media/image6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slide" Target="slide1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1.xml"/><Relationship Id="rId5" Type="http://schemas.openxmlformats.org/officeDocument/2006/relationships/slide" Target="slide27.xml"/><Relationship Id="rId4" Type="http://schemas.openxmlformats.org/officeDocument/2006/relationships/image" Target="../media/image6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slide" Target="slide1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1.xml"/><Relationship Id="rId5" Type="http://schemas.openxmlformats.org/officeDocument/2006/relationships/slide" Target="slide27.xml"/><Relationship Id="rId4" Type="http://schemas.openxmlformats.org/officeDocument/2006/relationships/image" Target="../media/image6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slide" Target="slide1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1.xml"/><Relationship Id="rId5" Type="http://schemas.openxmlformats.org/officeDocument/2006/relationships/slide" Target="slide27.xml"/><Relationship Id="rId4" Type="http://schemas.openxmlformats.org/officeDocument/2006/relationships/image" Target="../media/image6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5.png"/><Relationship Id="rId7" Type="http://schemas.openxmlformats.org/officeDocument/2006/relationships/slide" Target="slide1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1.xml"/><Relationship Id="rId5" Type="http://schemas.openxmlformats.org/officeDocument/2006/relationships/slide" Target="slide27.xml"/><Relationship Id="rId4" Type="http://schemas.openxmlformats.org/officeDocument/2006/relationships/image" Target="../media/image6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5.png"/><Relationship Id="rId7" Type="http://schemas.openxmlformats.org/officeDocument/2006/relationships/slide" Target="slide1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1.xml"/><Relationship Id="rId5" Type="http://schemas.openxmlformats.org/officeDocument/2006/relationships/slide" Target="slide27.xml"/><Relationship Id="rId4" Type="http://schemas.openxmlformats.org/officeDocument/2006/relationships/image" Target="../media/image6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slide" Target="slide1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1.xml"/><Relationship Id="rId5" Type="http://schemas.openxmlformats.org/officeDocument/2006/relationships/slide" Target="slide27.xml"/><Relationship Id="rId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5.png"/><Relationship Id="rId7" Type="http://schemas.openxmlformats.org/officeDocument/2006/relationships/slide" Target="slide13.xml"/><Relationship Id="rId12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1.xml"/><Relationship Id="rId11" Type="http://schemas.openxmlformats.org/officeDocument/2006/relationships/image" Target="../media/image21.png"/><Relationship Id="rId5" Type="http://schemas.openxmlformats.org/officeDocument/2006/relationships/slide" Target="slide27.xml"/><Relationship Id="rId10" Type="http://schemas.openxmlformats.org/officeDocument/2006/relationships/image" Target="../media/image20.png"/><Relationship Id="rId4" Type="http://schemas.openxmlformats.org/officeDocument/2006/relationships/image" Target="../media/image6.svg"/><Relationship Id="rId9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5.png"/><Relationship Id="rId7" Type="http://schemas.openxmlformats.org/officeDocument/2006/relationships/slide" Target="slide1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1.xml"/><Relationship Id="rId5" Type="http://schemas.openxmlformats.org/officeDocument/2006/relationships/slide" Target="slide27.xml"/><Relationship Id="rId10" Type="http://schemas.openxmlformats.org/officeDocument/2006/relationships/image" Target="../media/image25.png"/><Relationship Id="rId4" Type="http://schemas.openxmlformats.org/officeDocument/2006/relationships/image" Target="../media/image6.svg"/><Relationship Id="rId9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tmp"/><Relationship Id="rId3" Type="http://schemas.openxmlformats.org/officeDocument/2006/relationships/image" Target="../media/image5.png"/><Relationship Id="rId7" Type="http://schemas.openxmlformats.org/officeDocument/2006/relationships/slide" Target="slide1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1.xml"/><Relationship Id="rId5" Type="http://schemas.openxmlformats.org/officeDocument/2006/relationships/slide" Target="slide27.xml"/><Relationship Id="rId4" Type="http://schemas.openxmlformats.org/officeDocument/2006/relationships/image" Target="../media/image6.sv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5.png"/><Relationship Id="rId7" Type="http://schemas.openxmlformats.org/officeDocument/2006/relationships/slide" Target="slide1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1.xml"/><Relationship Id="rId5" Type="http://schemas.openxmlformats.org/officeDocument/2006/relationships/slide" Target="slide27.xml"/><Relationship Id="rId4" Type="http://schemas.openxmlformats.org/officeDocument/2006/relationships/image" Target="../media/image6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slide" Target="slide1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1.xml"/><Relationship Id="rId5" Type="http://schemas.openxmlformats.org/officeDocument/2006/relationships/slide" Target="slide27.xml"/><Relationship Id="rId4" Type="http://schemas.openxmlformats.org/officeDocument/2006/relationships/image" Target="../media/image6.sv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5.png"/><Relationship Id="rId7" Type="http://schemas.openxmlformats.org/officeDocument/2006/relationships/slide" Target="slide1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1.xml"/><Relationship Id="rId5" Type="http://schemas.openxmlformats.org/officeDocument/2006/relationships/slide" Target="slide27.xml"/><Relationship Id="rId4" Type="http://schemas.openxmlformats.org/officeDocument/2006/relationships/image" Target="../media/image6.sv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5.png"/><Relationship Id="rId7" Type="http://schemas.openxmlformats.org/officeDocument/2006/relationships/slide" Target="slide13.xml"/><Relationship Id="rId12" Type="http://schemas.openxmlformats.org/officeDocument/2006/relationships/image" Target="../media/image3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1.xml"/><Relationship Id="rId11" Type="http://schemas.openxmlformats.org/officeDocument/2006/relationships/image" Target="../media/image31.png"/><Relationship Id="rId5" Type="http://schemas.openxmlformats.org/officeDocument/2006/relationships/slide" Target="slide27.xml"/><Relationship Id="rId10" Type="http://schemas.openxmlformats.org/officeDocument/2006/relationships/image" Target="../media/image30.png"/><Relationship Id="rId4" Type="http://schemas.openxmlformats.org/officeDocument/2006/relationships/image" Target="../media/image6.svg"/><Relationship Id="rId9" Type="http://schemas.openxmlformats.org/officeDocument/2006/relationships/image" Target="../media/image29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image" Target="../media/image5.png"/><Relationship Id="rId7" Type="http://schemas.openxmlformats.org/officeDocument/2006/relationships/diagramData" Target="../diagrams/data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1.xml"/><Relationship Id="rId11" Type="http://schemas.microsoft.com/office/2007/relationships/diagramDrawing" Target="../diagrams/drawing1.xml"/><Relationship Id="rId5" Type="http://schemas.openxmlformats.org/officeDocument/2006/relationships/slide" Target="slide27.xml"/><Relationship Id="rId10" Type="http://schemas.openxmlformats.org/officeDocument/2006/relationships/diagramColors" Target="../diagrams/colors1.xml"/><Relationship Id="rId4" Type="http://schemas.openxmlformats.org/officeDocument/2006/relationships/image" Target="../media/image6.svg"/><Relationship Id="rId9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5.png"/><Relationship Id="rId7" Type="http://schemas.openxmlformats.org/officeDocument/2006/relationships/slide" Target="slide1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1.xml"/><Relationship Id="rId5" Type="http://schemas.openxmlformats.org/officeDocument/2006/relationships/slide" Target="slide27.xml"/><Relationship Id="rId4" Type="http://schemas.openxmlformats.org/officeDocument/2006/relationships/image" Target="../media/image6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5.png"/><Relationship Id="rId7" Type="http://schemas.openxmlformats.org/officeDocument/2006/relationships/slide" Target="slide1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1.xml"/><Relationship Id="rId5" Type="http://schemas.openxmlformats.org/officeDocument/2006/relationships/slide" Target="slide27.xml"/><Relationship Id="rId4" Type="http://schemas.openxmlformats.org/officeDocument/2006/relationships/image" Target="../media/image6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5.png"/><Relationship Id="rId7" Type="http://schemas.openxmlformats.org/officeDocument/2006/relationships/slide" Target="slide1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1.xml"/><Relationship Id="rId5" Type="http://schemas.openxmlformats.org/officeDocument/2006/relationships/slide" Target="slide27.xml"/><Relationship Id="rId4" Type="http://schemas.openxmlformats.org/officeDocument/2006/relationships/image" Target="../media/image6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slide" Target="slide1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1.xml"/><Relationship Id="rId5" Type="http://schemas.openxmlformats.org/officeDocument/2006/relationships/slide" Target="slide27.xml"/><Relationship Id="rId4" Type="http://schemas.openxmlformats.org/officeDocument/2006/relationships/image" Target="../media/image6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slide" Target="slide1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1.xml"/><Relationship Id="rId5" Type="http://schemas.openxmlformats.org/officeDocument/2006/relationships/slide" Target="slide27.xml"/><Relationship Id="rId4" Type="http://schemas.openxmlformats.org/officeDocument/2006/relationships/image" Target="../media/image6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5.png"/><Relationship Id="rId7" Type="http://schemas.openxmlformats.org/officeDocument/2006/relationships/slide" Target="slide1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1.xml"/><Relationship Id="rId5" Type="http://schemas.openxmlformats.org/officeDocument/2006/relationships/slide" Target="slide27.xml"/><Relationship Id="rId4" Type="http://schemas.openxmlformats.org/officeDocument/2006/relationships/image" Target="../media/image6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5.png"/><Relationship Id="rId7" Type="http://schemas.openxmlformats.org/officeDocument/2006/relationships/slide" Target="slide1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1.xml"/><Relationship Id="rId5" Type="http://schemas.openxmlformats.org/officeDocument/2006/relationships/slide" Target="slide27.xml"/><Relationship Id="rId4" Type="http://schemas.openxmlformats.org/officeDocument/2006/relationships/image" Target="../media/image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DC43790C-E16D-421E-B400-326F86F5E2B2}"/>
              </a:ext>
            </a:extLst>
          </p:cNvPr>
          <p:cNvSpPr/>
          <p:nvPr/>
        </p:nvSpPr>
        <p:spPr>
          <a:xfrm>
            <a:off x="476248" y="2266122"/>
            <a:ext cx="11503716" cy="4464150"/>
          </a:xfrm>
          <a:prstGeom prst="roundRect">
            <a:avLst>
              <a:gd name="adj" fmla="val 5359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C0775650-AB8E-4EB9-B5CB-D0204A941D00}"/>
              </a:ext>
            </a:extLst>
          </p:cNvPr>
          <p:cNvSpPr/>
          <p:nvPr/>
        </p:nvSpPr>
        <p:spPr>
          <a:xfrm>
            <a:off x="476247" y="175788"/>
            <a:ext cx="11503717" cy="1922482"/>
          </a:xfrm>
          <a:prstGeom prst="roundRect">
            <a:avLst>
              <a:gd name="adj" fmla="val 13740"/>
            </a:avLst>
          </a:prstGeom>
          <a:solidFill>
            <a:srgbClr val="009999"/>
          </a:solidFill>
          <a:ln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0680" y="236330"/>
            <a:ext cx="1074315" cy="1074315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B55995D6-10E8-4063-909F-EC78F9995467}"/>
              </a:ext>
            </a:extLst>
          </p:cNvPr>
          <p:cNvSpPr txBox="1"/>
          <p:nvPr/>
        </p:nvSpPr>
        <p:spPr>
          <a:xfrm>
            <a:off x="136811" y="1339584"/>
            <a:ext cx="1842051" cy="461665"/>
          </a:xfrm>
          <a:custGeom>
            <a:avLst/>
            <a:gdLst>
              <a:gd name="connsiteX0" fmla="*/ 0 w 1842051"/>
              <a:gd name="connsiteY0" fmla="*/ 0 h 461665"/>
              <a:gd name="connsiteX1" fmla="*/ 1842051 w 1842051"/>
              <a:gd name="connsiteY1" fmla="*/ 0 h 461665"/>
              <a:gd name="connsiteX2" fmla="*/ 1842051 w 1842051"/>
              <a:gd name="connsiteY2" fmla="*/ 461665 h 461665"/>
              <a:gd name="connsiteX3" fmla="*/ 0 w 1842051"/>
              <a:gd name="connsiteY3" fmla="*/ 461665 h 461665"/>
              <a:gd name="connsiteX4" fmla="*/ 0 w 1842051"/>
              <a:gd name="connsiteY4" fmla="*/ 0 h 461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2051" h="461665" fill="none" extrusionOk="0">
                <a:moveTo>
                  <a:pt x="0" y="0"/>
                </a:moveTo>
                <a:cubicBezTo>
                  <a:pt x="790724" y="24404"/>
                  <a:pt x="1328913" y="-100410"/>
                  <a:pt x="1842051" y="0"/>
                </a:cubicBezTo>
                <a:cubicBezTo>
                  <a:pt x="1817920" y="194248"/>
                  <a:pt x="1868661" y="398790"/>
                  <a:pt x="1842051" y="461665"/>
                </a:cubicBezTo>
                <a:cubicBezTo>
                  <a:pt x="1205046" y="438207"/>
                  <a:pt x="869363" y="543875"/>
                  <a:pt x="0" y="461665"/>
                </a:cubicBezTo>
                <a:cubicBezTo>
                  <a:pt x="-8568" y="283103"/>
                  <a:pt x="-7907" y="68650"/>
                  <a:pt x="0" y="0"/>
                </a:cubicBezTo>
                <a:close/>
              </a:path>
              <a:path w="1842051" h="461665" stroke="0" extrusionOk="0">
                <a:moveTo>
                  <a:pt x="0" y="0"/>
                </a:moveTo>
                <a:cubicBezTo>
                  <a:pt x="712157" y="-135461"/>
                  <a:pt x="1166391" y="6603"/>
                  <a:pt x="1842051" y="0"/>
                </a:cubicBezTo>
                <a:cubicBezTo>
                  <a:pt x="1832353" y="109496"/>
                  <a:pt x="1852294" y="410102"/>
                  <a:pt x="1842051" y="461665"/>
                </a:cubicBezTo>
                <a:cubicBezTo>
                  <a:pt x="1456095" y="582519"/>
                  <a:pt x="756355" y="584556"/>
                  <a:pt x="0" y="461665"/>
                </a:cubicBezTo>
                <a:cubicBezTo>
                  <a:pt x="32442" y="405031"/>
                  <a:pt x="-13715" y="100637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8EB6B1"/>
            </a:solidFill>
            <a:extLst>
              <a:ext uri="{C807C97D-BFC1-408E-A445-0C87EB9F89A2}">
                <ask:lineSketchStyleProps xmlns:ask="http://schemas.microsoft.com/office/drawing/2018/sketchyshapes" sd="2797065742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uk-UA" sz="1200" dirty="0">
                <a:solidFill>
                  <a:srgbClr val="8EB6B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Інформатика та комп’ютерна техніка</a:t>
            </a:r>
          </a:p>
        </p:txBody>
      </p:sp>
      <p:sp>
        <p:nvSpPr>
          <p:cNvPr id="19" name="Заголовок 1">
            <a:extLst>
              <a:ext uri="{FF2B5EF4-FFF2-40B4-BE49-F238E27FC236}">
                <a16:creationId xmlns:a16="http://schemas.microsoft.com/office/drawing/2014/main" id="{14FB24D8-85AE-4899-8178-429FCE5338DB}"/>
              </a:ext>
            </a:extLst>
          </p:cNvPr>
          <p:cNvSpPr txBox="1">
            <a:spLocks/>
          </p:cNvSpPr>
          <p:nvPr/>
        </p:nvSpPr>
        <p:spPr>
          <a:xfrm>
            <a:off x="1628939" y="475439"/>
            <a:ext cx="9605777" cy="1000132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uk-UA" sz="2400" b="1" noProof="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ЗМІСТОВИЙ МОДУЛЬ №6 </a:t>
            </a:r>
            <a:endParaRPr kumimoji="0" lang="ru-RU" sz="2400" b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55567" y="2260870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Розглянемо такі питання: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0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0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0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" name="текст підказки">
            <a:extLst>
              <a:ext uri="{FF2B5EF4-FFF2-40B4-BE49-F238E27FC236}">
                <a16:creationId xmlns:a16="http://schemas.microsoft.com/office/drawing/2014/main" id="{B4272B8A-141F-45BC-9A2B-5393024FCB63}"/>
              </a:ext>
            </a:extLst>
          </p:cNvPr>
          <p:cNvSpPr txBox="1">
            <a:spLocks/>
          </p:cNvSpPr>
          <p:nvPr/>
        </p:nvSpPr>
        <p:spPr>
          <a:xfrm>
            <a:off x="1931753" y="2762507"/>
            <a:ext cx="9902438" cy="78581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Загальні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відомості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про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бази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даних</a:t>
            </a:r>
            <a:endParaRPr kumimoji="0" lang="uk-UA" sz="200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C9677753-AB5B-408D-A74A-D7E64F8610C7}"/>
              </a:ext>
            </a:extLst>
          </p:cNvPr>
          <p:cNvSpPr/>
          <p:nvPr/>
        </p:nvSpPr>
        <p:spPr>
          <a:xfrm>
            <a:off x="2374186" y="948082"/>
            <a:ext cx="960577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Тема 10. </a:t>
            </a:r>
            <a:r>
              <a:rPr lang="ru-RU" sz="22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Загальні</a:t>
            </a:r>
            <a:r>
              <a:rPr lang="ru-RU" sz="2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відомості</a:t>
            </a:r>
            <a:r>
              <a:rPr lang="ru-RU" sz="2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про </a:t>
            </a:r>
            <a:r>
              <a:rPr lang="ru-RU" sz="22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бази</a:t>
            </a:r>
            <a:r>
              <a:rPr lang="ru-RU" sz="2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даних</a:t>
            </a:r>
            <a:r>
              <a:rPr lang="ru-RU" sz="2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ru-RU" sz="22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Створення</a:t>
            </a:r>
            <a:r>
              <a:rPr lang="ru-RU" sz="2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бази</a:t>
            </a:r>
            <a:r>
              <a:rPr lang="ru-RU" sz="2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даних</a:t>
            </a:r>
            <a:r>
              <a:rPr lang="ru-RU" sz="2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в </a:t>
            </a:r>
            <a:r>
              <a:rPr lang="ru-RU" sz="22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середовищі</a:t>
            </a:r>
            <a:r>
              <a:rPr lang="ru-RU" sz="2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Microsoft</a:t>
            </a:r>
            <a:r>
              <a:rPr lang="ru-RU" sz="2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2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Access</a:t>
            </a:r>
            <a:r>
              <a:rPr lang="ru-RU" sz="2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2016</a:t>
            </a:r>
            <a:r>
              <a:rPr lang="uk-UA" sz="2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26" name="текст підказки">
            <a:extLst>
              <a:ext uri="{FF2B5EF4-FFF2-40B4-BE49-F238E27FC236}">
                <a16:creationId xmlns:a16="http://schemas.microsoft.com/office/drawing/2014/main" id="{C54B4F8D-B354-42FB-AD24-87E4C46BF794}"/>
              </a:ext>
            </a:extLst>
          </p:cNvPr>
          <p:cNvSpPr txBox="1">
            <a:spLocks/>
          </p:cNvSpPr>
          <p:nvPr/>
        </p:nvSpPr>
        <p:spPr>
          <a:xfrm>
            <a:off x="1931753" y="3427611"/>
            <a:ext cx="9902438" cy="699591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Основні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відомості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про систему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управління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базами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даних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Access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2016</a:t>
            </a:r>
          </a:p>
        </p:txBody>
      </p:sp>
      <p:sp>
        <p:nvSpPr>
          <p:cNvPr id="27" name="текст підказки">
            <a:extLst>
              <a:ext uri="{FF2B5EF4-FFF2-40B4-BE49-F238E27FC236}">
                <a16:creationId xmlns:a16="http://schemas.microsoft.com/office/drawing/2014/main" id="{A49AC798-A94B-4B42-B9B7-6CAAD1C4484A}"/>
              </a:ext>
            </a:extLst>
          </p:cNvPr>
          <p:cNvSpPr txBox="1">
            <a:spLocks/>
          </p:cNvSpPr>
          <p:nvPr/>
        </p:nvSpPr>
        <p:spPr>
          <a:xfrm>
            <a:off x="1931753" y="4213429"/>
            <a:ext cx="9902438" cy="78581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Робота з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таблицями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Access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2016</a:t>
            </a:r>
            <a:endParaRPr kumimoji="0" lang="uk-UA" sz="200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текст підказки">
            <a:extLst>
              <a:ext uri="{FF2B5EF4-FFF2-40B4-BE49-F238E27FC236}">
                <a16:creationId xmlns:a16="http://schemas.microsoft.com/office/drawing/2014/main" id="{3181DE60-E530-4335-8F34-7322563FB8EA}"/>
              </a:ext>
            </a:extLst>
          </p:cNvPr>
          <p:cNvSpPr txBox="1">
            <a:spLocks/>
          </p:cNvSpPr>
          <p:nvPr/>
        </p:nvSpPr>
        <p:spPr>
          <a:xfrm>
            <a:off x="1931752" y="4999247"/>
            <a:ext cx="9902438" cy="78581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Ключові поля, індекси, зв’язування таблиць</a:t>
            </a:r>
            <a:endParaRPr kumimoji="0" lang="uk-UA" sz="200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228086" y="2653313"/>
            <a:ext cx="571504" cy="571504"/>
          </a:xfrm>
          <a:prstGeom prst="ellipse">
            <a:avLst/>
          </a:prstGeom>
          <a:solidFill>
            <a:srgbClr val="009797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42" name="номер розділу">
            <a:hlinkClick r:id="rId8" action="ppaction://hlinksldjump"/>
            <a:extLst>
              <a:ext uri="{FF2B5EF4-FFF2-40B4-BE49-F238E27FC236}">
                <a16:creationId xmlns:a16="http://schemas.microsoft.com/office/drawing/2014/main" id="{FB19309B-682B-48E7-B73F-DEC31D4C25F7}"/>
              </a:ext>
            </a:extLst>
          </p:cNvPr>
          <p:cNvSpPr/>
          <p:nvPr/>
        </p:nvSpPr>
        <p:spPr>
          <a:xfrm>
            <a:off x="1228086" y="3387590"/>
            <a:ext cx="571504" cy="571504"/>
          </a:xfrm>
          <a:prstGeom prst="ellipse">
            <a:avLst/>
          </a:prstGeom>
          <a:solidFill>
            <a:srgbClr val="009797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43" name="номер розділу">
            <a:hlinkClick r:id="rId9" action="ppaction://hlinksldjump"/>
            <a:extLst>
              <a:ext uri="{FF2B5EF4-FFF2-40B4-BE49-F238E27FC236}">
                <a16:creationId xmlns:a16="http://schemas.microsoft.com/office/drawing/2014/main" id="{C990AB2A-994F-4290-8141-D968B446BED5}"/>
              </a:ext>
            </a:extLst>
          </p:cNvPr>
          <p:cNvSpPr/>
          <p:nvPr/>
        </p:nvSpPr>
        <p:spPr>
          <a:xfrm>
            <a:off x="1228086" y="4127202"/>
            <a:ext cx="571504" cy="571504"/>
          </a:xfrm>
          <a:prstGeom prst="ellipse">
            <a:avLst/>
          </a:prstGeom>
          <a:solidFill>
            <a:srgbClr val="009797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44" name="номер розділу">
            <a:hlinkClick r:id="rId10" action="ppaction://hlinksldjump"/>
            <a:extLst>
              <a:ext uri="{FF2B5EF4-FFF2-40B4-BE49-F238E27FC236}">
                <a16:creationId xmlns:a16="http://schemas.microsoft.com/office/drawing/2014/main" id="{A9245099-D9E8-4577-9A44-D5F595008807}"/>
              </a:ext>
            </a:extLst>
          </p:cNvPr>
          <p:cNvSpPr/>
          <p:nvPr/>
        </p:nvSpPr>
        <p:spPr>
          <a:xfrm>
            <a:off x="1246416" y="4904167"/>
            <a:ext cx="571504" cy="571504"/>
          </a:xfrm>
          <a:prstGeom prst="ellipse">
            <a:avLst/>
          </a:prstGeom>
          <a:solidFill>
            <a:srgbClr val="009797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22" name="номер розділу">
            <a:hlinkClick r:id="rId11" action="ppaction://hlinksldjump"/>
            <a:extLst>
              <a:ext uri="{FF2B5EF4-FFF2-40B4-BE49-F238E27FC236}">
                <a16:creationId xmlns:a16="http://schemas.microsoft.com/office/drawing/2014/main" id="{0B24B7CB-F609-4C1F-A545-1A5E41047AA0}"/>
              </a:ext>
            </a:extLst>
          </p:cNvPr>
          <p:cNvSpPr/>
          <p:nvPr/>
        </p:nvSpPr>
        <p:spPr>
          <a:xfrm>
            <a:off x="1262756" y="5745135"/>
            <a:ext cx="571504" cy="571504"/>
          </a:xfrm>
          <a:prstGeom prst="ellipse">
            <a:avLst/>
          </a:prstGeom>
          <a:solidFill>
            <a:srgbClr val="009797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24" name="текст підказки">
            <a:extLst>
              <a:ext uri="{FF2B5EF4-FFF2-40B4-BE49-F238E27FC236}">
                <a16:creationId xmlns:a16="http://schemas.microsoft.com/office/drawing/2014/main" id="{696B4C5F-8978-4A6C-8655-3D0F96B0875F}"/>
              </a:ext>
            </a:extLst>
          </p:cNvPr>
          <p:cNvSpPr txBox="1">
            <a:spLocks/>
          </p:cNvSpPr>
          <p:nvPr/>
        </p:nvSpPr>
        <p:spPr>
          <a:xfrm>
            <a:off x="1948092" y="5795604"/>
            <a:ext cx="9902438" cy="78581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Робота з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даними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у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таблиці</a:t>
            </a:r>
            <a:endParaRPr kumimoji="0" lang="uk-UA" sz="200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9218" name="Picture 2" descr="Результат пошуку зображень за запитом &quot;acces 2016&quot;">
            <a:extLst>
              <a:ext uri="{FF2B5EF4-FFF2-40B4-BE49-F238E27FC236}">
                <a16:creationId xmlns:a16="http://schemas.microsoft.com/office/drawing/2014/main" id="{211E8D61-2D3F-45BB-A864-206131077B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0" y="4551309"/>
            <a:ext cx="2690190" cy="151447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5933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2" grpId="0" animBg="1"/>
      <p:bldP spid="43" grpId="0" animBg="1"/>
      <p:bldP spid="44" grpId="0" animBg="1"/>
      <p:bldP spid="2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dirty="0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lvl="0" indent="-342900" algn="ctr">
              <a:spcBef>
                <a:spcPct val="20000"/>
              </a:spcBef>
              <a:defRPr/>
            </a:pPr>
            <a:r>
              <a:rPr lang="uk-UA" sz="24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Інтерфейс </a:t>
            </a:r>
            <a:r>
              <a:rPr lang="en-US" sz="24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Microsoft Access 2016 </a:t>
            </a:r>
            <a:r>
              <a:rPr lang="uk-UA" sz="24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1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" name="текст підказки">
            <a:extLst>
              <a:ext uri="{FF2B5EF4-FFF2-40B4-BE49-F238E27FC236}">
                <a16:creationId xmlns:a16="http://schemas.microsoft.com/office/drawing/2014/main" id="{B4272B8A-141F-45BC-9A2B-5393024FCB63}"/>
              </a:ext>
            </a:extLst>
          </p:cNvPr>
          <p:cNvSpPr txBox="1">
            <a:spLocks/>
          </p:cNvSpPr>
          <p:nvPr/>
        </p:nvSpPr>
        <p:spPr>
          <a:xfrm>
            <a:off x="1193354" y="1280514"/>
            <a:ext cx="10640837" cy="4565391"/>
          </a:xfrm>
          <a:prstGeom prst="rect">
            <a:avLst/>
          </a:prstGeom>
        </p:spPr>
        <p:txBody>
          <a:bodyPr>
            <a:normAutofit/>
          </a:bodyPr>
          <a:lstStyle/>
          <a:p>
            <a:pPr marR="0" lvl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00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pic>
        <p:nvPicPr>
          <p:cNvPr id="4" name="Рисунок 3" descr="Изображение выглядит как снимок экрана&#10;&#10;Автоматически созданное описание">
            <a:extLst>
              <a:ext uri="{FF2B5EF4-FFF2-40B4-BE49-F238E27FC236}">
                <a16:creationId xmlns:a16="http://schemas.microsoft.com/office/drawing/2014/main" id="{343C57F8-43B0-4766-9DEF-B4EF6A2962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5034" y="1883425"/>
            <a:ext cx="7487667" cy="4001840"/>
          </a:xfrm>
          <a:prstGeom prst="rect">
            <a:avLst/>
          </a:prstGeom>
        </p:spPr>
      </p:pic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94F65E79-AF12-49B5-B7D6-94F021D9D5B5}"/>
              </a:ext>
            </a:extLst>
          </p:cNvPr>
          <p:cNvGrpSpPr/>
          <p:nvPr/>
        </p:nvGrpSpPr>
        <p:grpSpPr>
          <a:xfrm>
            <a:off x="1198022" y="1132814"/>
            <a:ext cx="9791118" cy="5213338"/>
            <a:chOff x="1198022" y="1132814"/>
            <a:chExt cx="9791118" cy="5213338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6BB0C97-ED7C-461E-B869-353A1D27495B}"/>
                </a:ext>
              </a:extLst>
            </p:cNvPr>
            <p:cNvSpPr txBox="1"/>
            <p:nvPr/>
          </p:nvSpPr>
          <p:spPr>
            <a:xfrm>
              <a:off x="3153669" y="1132815"/>
              <a:ext cx="1702606" cy="307777"/>
            </a:xfrm>
            <a:prstGeom prst="rect">
              <a:avLst/>
            </a:prstGeom>
            <a:solidFill>
              <a:srgbClr val="FF9933"/>
            </a:solidFill>
            <a:ln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uk-UA" sz="1400" dirty="0">
                  <a:solidFill>
                    <a:srgbClr val="00336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Рядок заголовка</a:t>
              </a:r>
              <a:endParaRPr lang="ru-RU" sz="1400" dirty="0">
                <a:solidFill>
                  <a:srgbClr val="0033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DD34FFA-A378-47A4-8D43-C90B46FB80E6}"/>
                </a:ext>
              </a:extLst>
            </p:cNvPr>
            <p:cNvSpPr txBox="1"/>
            <p:nvPr/>
          </p:nvSpPr>
          <p:spPr>
            <a:xfrm>
              <a:off x="5243231" y="1132815"/>
              <a:ext cx="1393041" cy="307777"/>
            </a:xfrm>
            <a:prstGeom prst="rect">
              <a:avLst/>
            </a:prstGeom>
            <a:solidFill>
              <a:srgbClr val="FF9933"/>
            </a:solidFill>
            <a:ln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uk-UA" sz="1400" dirty="0">
                  <a:solidFill>
                    <a:srgbClr val="00336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Вкладки</a:t>
              </a:r>
              <a:endParaRPr lang="ru-RU" sz="1400" dirty="0">
                <a:solidFill>
                  <a:srgbClr val="0033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6F90B9B-5191-40BB-A607-ABC2C4EC3C9B}"/>
                </a:ext>
              </a:extLst>
            </p:cNvPr>
            <p:cNvSpPr txBox="1"/>
            <p:nvPr/>
          </p:nvSpPr>
          <p:spPr>
            <a:xfrm>
              <a:off x="6868445" y="1132815"/>
              <a:ext cx="1934779" cy="523220"/>
            </a:xfrm>
            <a:prstGeom prst="rect">
              <a:avLst/>
            </a:prstGeom>
            <a:solidFill>
              <a:srgbClr val="FF9933"/>
            </a:solidFill>
            <a:ln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uk-UA" sz="1400" dirty="0">
                  <a:solidFill>
                    <a:srgbClr val="00336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Стрічка з інструментами</a:t>
              </a:r>
              <a:endParaRPr lang="ru-RU" sz="1400" dirty="0">
                <a:solidFill>
                  <a:srgbClr val="0033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8106E0E-5153-4B59-8F5F-A646FA97453E}"/>
                </a:ext>
              </a:extLst>
            </p:cNvPr>
            <p:cNvSpPr txBox="1"/>
            <p:nvPr/>
          </p:nvSpPr>
          <p:spPr>
            <a:xfrm>
              <a:off x="9016651" y="1132814"/>
              <a:ext cx="1972489" cy="523220"/>
            </a:xfrm>
            <a:prstGeom prst="rect">
              <a:avLst/>
            </a:prstGeom>
            <a:solidFill>
              <a:srgbClr val="FF9933"/>
            </a:solidFill>
            <a:ln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uk-UA" sz="1400" dirty="0">
                  <a:solidFill>
                    <a:srgbClr val="00336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Кнопки керування вікном</a:t>
              </a:r>
              <a:endParaRPr lang="ru-RU" sz="1400" dirty="0">
                <a:solidFill>
                  <a:srgbClr val="0033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333BD29-E725-481B-B622-AD01B7813EDD}"/>
                </a:ext>
              </a:extLst>
            </p:cNvPr>
            <p:cNvSpPr txBox="1"/>
            <p:nvPr/>
          </p:nvSpPr>
          <p:spPr>
            <a:xfrm>
              <a:off x="1837935" y="6038375"/>
              <a:ext cx="1315650" cy="307777"/>
            </a:xfrm>
            <a:prstGeom prst="rect">
              <a:avLst/>
            </a:prstGeom>
            <a:solidFill>
              <a:srgbClr val="FF9933"/>
            </a:solidFill>
            <a:ln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uk-UA" sz="1400" dirty="0">
                  <a:solidFill>
                    <a:srgbClr val="00336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Рядок стану</a:t>
              </a:r>
              <a:endParaRPr lang="ru-RU" sz="1400" dirty="0">
                <a:solidFill>
                  <a:srgbClr val="0033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3CC26E4-06AD-4FC4-8B6C-3F337BB8426A}"/>
                </a:ext>
              </a:extLst>
            </p:cNvPr>
            <p:cNvSpPr txBox="1"/>
            <p:nvPr/>
          </p:nvSpPr>
          <p:spPr>
            <a:xfrm>
              <a:off x="1198022" y="4869085"/>
              <a:ext cx="1702606" cy="523220"/>
            </a:xfrm>
            <a:prstGeom prst="rect">
              <a:avLst/>
            </a:prstGeom>
            <a:solidFill>
              <a:srgbClr val="FF9933"/>
            </a:solidFill>
            <a:ln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uk-UA" sz="1400" dirty="0">
                  <a:solidFill>
                    <a:srgbClr val="00336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Об’єкти бази даних</a:t>
              </a:r>
              <a:endParaRPr lang="ru-RU" sz="1400" dirty="0">
                <a:solidFill>
                  <a:srgbClr val="0033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cxnSp>
          <p:nvCxnSpPr>
            <p:cNvPr id="26" name="Прямая соединительная линия 25">
              <a:extLst>
                <a:ext uri="{FF2B5EF4-FFF2-40B4-BE49-F238E27FC236}">
                  <a16:creationId xmlns:a16="http://schemas.microsoft.com/office/drawing/2014/main" id="{4A6E4358-9FE3-4591-9E79-5C2223814178}"/>
                </a:ext>
              </a:extLst>
            </p:cNvPr>
            <p:cNvCxnSpPr>
              <a:cxnSpLocks/>
              <a:stCxn id="13" idx="2"/>
            </p:cNvCxnSpPr>
            <p:nvPr/>
          </p:nvCxnSpPr>
          <p:spPr>
            <a:xfrm>
              <a:off x="4004972" y="1440592"/>
              <a:ext cx="1781340" cy="437599"/>
            </a:xfrm>
            <a:prstGeom prst="line">
              <a:avLst/>
            </a:prstGeom>
            <a:ln w="25400">
              <a:solidFill>
                <a:srgbClr val="FF99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Прямая соединительная линия 26">
              <a:extLst>
                <a:ext uri="{FF2B5EF4-FFF2-40B4-BE49-F238E27FC236}">
                  <a16:creationId xmlns:a16="http://schemas.microsoft.com/office/drawing/2014/main" id="{5BA32BE8-C56B-4F4A-AE33-817069DF979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925646" y="1368639"/>
              <a:ext cx="14716" cy="723351"/>
            </a:xfrm>
            <a:prstGeom prst="line">
              <a:avLst/>
            </a:prstGeom>
            <a:ln w="25400">
              <a:solidFill>
                <a:srgbClr val="FF99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Прямая соединительная линия 27">
              <a:extLst>
                <a:ext uri="{FF2B5EF4-FFF2-40B4-BE49-F238E27FC236}">
                  <a16:creationId xmlns:a16="http://schemas.microsoft.com/office/drawing/2014/main" id="{E6B9B0BD-FD6C-46D4-BDD7-ED8CCDABC5F8}"/>
                </a:ext>
              </a:extLst>
            </p:cNvPr>
            <p:cNvCxnSpPr>
              <a:stCxn id="16" idx="2"/>
            </p:cNvCxnSpPr>
            <p:nvPr/>
          </p:nvCxnSpPr>
          <p:spPr>
            <a:xfrm flipH="1">
              <a:off x="6171927" y="1656035"/>
              <a:ext cx="1663908" cy="691224"/>
            </a:xfrm>
            <a:prstGeom prst="line">
              <a:avLst/>
            </a:prstGeom>
            <a:ln w="25400">
              <a:solidFill>
                <a:srgbClr val="FF99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Прямая соединительная линия 28">
              <a:extLst>
                <a:ext uri="{FF2B5EF4-FFF2-40B4-BE49-F238E27FC236}">
                  <a16:creationId xmlns:a16="http://schemas.microsoft.com/office/drawing/2014/main" id="{2210E7C1-9DCD-4C38-B708-3AB247C034F9}"/>
                </a:ext>
              </a:extLst>
            </p:cNvPr>
            <p:cNvCxnSpPr>
              <a:cxnSpLocks/>
              <a:stCxn id="18" idx="2"/>
            </p:cNvCxnSpPr>
            <p:nvPr/>
          </p:nvCxnSpPr>
          <p:spPr>
            <a:xfrm flipH="1">
              <a:off x="9646887" y="1656034"/>
              <a:ext cx="356009" cy="263012"/>
            </a:xfrm>
            <a:prstGeom prst="line">
              <a:avLst/>
            </a:prstGeom>
            <a:ln w="25400">
              <a:solidFill>
                <a:srgbClr val="FF99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Прямая соединительная линия 29">
              <a:extLst>
                <a:ext uri="{FF2B5EF4-FFF2-40B4-BE49-F238E27FC236}">
                  <a16:creationId xmlns:a16="http://schemas.microsoft.com/office/drawing/2014/main" id="{D7CCFA7D-A0D2-4D30-A1A6-C7DF20CE2339}"/>
                </a:ext>
              </a:extLst>
            </p:cNvPr>
            <p:cNvCxnSpPr>
              <a:cxnSpLocks/>
              <a:stCxn id="23" idx="0"/>
            </p:cNvCxnSpPr>
            <p:nvPr/>
          </p:nvCxnSpPr>
          <p:spPr>
            <a:xfrm flipV="1">
              <a:off x="2049325" y="3563209"/>
              <a:ext cx="435709" cy="1305876"/>
            </a:xfrm>
            <a:prstGeom prst="line">
              <a:avLst/>
            </a:prstGeom>
            <a:ln w="25400">
              <a:solidFill>
                <a:srgbClr val="FF99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Прямая соединительная линия 30">
              <a:extLst>
                <a:ext uri="{FF2B5EF4-FFF2-40B4-BE49-F238E27FC236}">
                  <a16:creationId xmlns:a16="http://schemas.microsoft.com/office/drawing/2014/main" id="{5FC4B535-9770-4D12-9ABB-3E969C9F566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007547" y="5862603"/>
              <a:ext cx="821661" cy="274380"/>
            </a:xfrm>
            <a:prstGeom prst="line">
              <a:avLst/>
            </a:prstGeom>
            <a:ln w="28575">
              <a:solidFill>
                <a:srgbClr val="FF9933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</p:cxn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1174D459-0EA5-41C8-BB1B-0370D3AE4E43}"/>
                </a:ext>
              </a:extLst>
            </p:cNvPr>
            <p:cNvSpPr txBox="1"/>
            <p:nvPr/>
          </p:nvSpPr>
          <p:spPr>
            <a:xfrm>
              <a:off x="1297623" y="1132814"/>
              <a:ext cx="1702606" cy="523220"/>
            </a:xfrm>
            <a:prstGeom prst="rect">
              <a:avLst/>
            </a:prstGeom>
            <a:solidFill>
              <a:srgbClr val="FF9933"/>
            </a:solidFill>
            <a:ln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uk-UA" sz="1400" dirty="0">
                  <a:solidFill>
                    <a:srgbClr val="00336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Панель швидкого доступу</a:t>
              </a:r>
              <a:endParaRPr lang="ru-RU" sz="1400" dirty="0">
                <a:solidFill>
                  <a:srgbClr val="0033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cxnSp>
          <p:nvCxnSpPr>
            <p:cNvPr id="33" name="Прямая соединительная линия 32">
              <a:extLst>
                <a:ext uri="{FF2B5EF4-FFF2-40B4-BE49-F238E27FC236}">
                  <a16:creationId xmlns:a16="http://schemas.microsoft.com/office/drawing/2014/main" id="{AF24070A-1F03-469E-AC41-7AC4CA1ED2DC}"/>
                </a:ext>
              </a:extLst>
            </p:cNvPr>
            <p:cNvCxnSpPr>
              <a:cxnSpLocks/>
              <a:stCxn id="32" idx="2"/>
            </p:cNvCxnSpPr>
            <p:nvPr/>
          </p:nvCxnSpPr>
          <p:spPr>
            <a:xfrm>
              <a:off x="2148926" y="1656034"/>
              <a:ext cx="1004743" cy="201458"/>
            </a:xfrm>
            <a:prstGeom prst="line">
              <a:avLst/>
            </a:prstGeom>
            <a:ln w="25400">
              <a:solidFill>
                <a:srgbClr val="FF99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791215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dirty="0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 fontScale="77500" lnSpcReduction="20000"/>
          </a:bodyPr>
          <a:lstStyle/>
          <a:p>
            <a:pPr marL="342900" lvl="0" indent="-342900" algn="ctr">
              <a:spcBef>
                <a:spcPct val="20000"/>
              </a:spcBef>
              <a:defRPr/>
            </a:pPr>
            <a:r>
              <a:rPr lang="uk-UA" sz="24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СУБД </a:t>
            </a:r>
            <a:r>
              <a:rPr lang="en-US" sz="24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Microsoft Access  </a:t>
            </a:r>
            <a:r>
              <a:rPr lang="uk-UA" sz="24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надає можливість створювати об’єкти спеціального призначення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1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grpSp>
        <p:nvGrpSpPr>
          <p:cNvPr id="12" name="Group 52">
            <a:extLst>
              <a:ext uri="{FF2B5EF4-FFF2-40B4-BE49-F238E27FC236}">
                <a16:creationId xmlns:a16="http://schemas.microsoft.com/office/drawing/2014/main" id="{58835C89-6684-4299-93E9-6E397308E5B3}"/>
              </a:ext>
            </a:extLst>
          </p:cNvPr>
          <p:cNvGrpSpPr>
            <a:grpSpLocks/>
          </p:cNvGrpSpPr>
          <p:nvPr/>
        </p:nvGrpSpPr>
        <p:grpSpPr bwMode="auto">
          <a:xfrm>
            <a:off x="1784620" y="848019"/>
            <a:ext cx="8356600" cy="4283986"/>
            <a:chOff x="-77" y="873"/>
            <a:chExt cx="5621" cy="3380"/>
          </a:xfrm>
        </p:grpSpPr>
        <p:sp>
          <p:nvSpPr>
            <p:cNvPr id="13" name="Oval 53">
              <a:extLst>
                <a:ext uri="{FF2B5EF4-FFF2-40B4-BE49-F238E27FC236}">
                  <a16:creationId xmlns:a16="http://schemas.microsoft.com/office/drawing/2014/main" id="{BBCAF28B-1A61-4CE8-9FE3-08A6BD93F6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32" y="1344"/>
              <a:ext cx="2549" cy="2496"/>
            </a:xfrm>
            <a:prstGeom prst="ellipse">
              <a:avLst/>
            </a:prstGeom>
            <a:gradFill rotWithShape="1">
              <a:gsLst>
                <a:gs pos="0">
                  <a:schemeClr val="accent2"/>
                </a:gs>
                <a:gs pos="100000">
                  <a:schemeClr val="accent2">
                    <a:gamma/>
                    <a:tint val="0"/>
                    <a:invGamma/>
                  </a:schemeClr>
                </a:gs>
              </a:gsLst>
              <a:lin ang="5400000" scaled="1"/>
            </a:gradFill>
            <a:ln w="9525" algn="ctr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ru-RU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grpSp>
          <p:nvGrpSpPr>
            <p:cNvPr id="14" name="Group 54">
              <a:extLst>
                <a:ext uri="{FF2B5EF4-FFF2-40B4-BE49-F238E27FC236}">
                  <a16:creationId xmlns:a16="http://schemas.microsoft.com/office/drawing/2014/main" id="{B7163E7D-E3AA-4026-B8C8-66144AFF49C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78" y="2203"/>
              <a:ext cx="1297" cy="624"/>
              <a:chOff x="2043" y="2213"/>
              <a:chExt cx="1681" cy="780"/>
            </a:xfrm>
          </p:grpSpPr>
          <p:sp>
            <p:nvSpPr>
              <p:cNvPr id="66" name="Oval 55">
                <a:extLst>
                  <a:ext uri="{FF2B5EF4-FFF2-40B4-BE49-F238E27FC236}">
                    <a16:creationId xmlns:a16="http://schemas.microsoft.com/office/drawing/2014/main" id="{1DF18F1F-AC72-4989-811D-39310510670C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043" y="2213"/>
                <a:ext cx="1681" cy="780"/>
              </a:xfrm>
              <a:prstGeom prst="ellipse">
                <a:avLst/>
              </a:prstGeom>
              <a:gradFill rotWithShape="1">
                <a:gsLst>
                  <a:gs pos="0">
                    <a:srgbClr val="FF6600"/>
                  </a:gs>
                  <a:gs pos="100000">
                    <a:srgbClr val="742E00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Font typeface="Wingdings" panose="05000000000000000000" pitchFamily="2" charset="2"/>
                  <a:buChar char="v"/>
                  <a:defRPr sz="2800" b="1">
                    <a:solidFill>
                      <a:schemeClr val="hlink"/>
                    </a:solidFill>
                    <a:latin typeface="Verdan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ru-RU" altLang="ru-RU" sz="1800" b="0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67" name="Freeform 56">
                <a:extLst>
                  <a:ext uri="{FF2B5EF4-FFF2-40B4-BE49-F238E27FC236}">
                    <a16:creationId xmlns:a16="http://schemas.microsoft.com/office/drawing/2014/main" id="{BE0E4BFD-7684-4110-A507-4A458507FF1E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2206" y="2247"/>
                <a:ext cx="1297" cy="294"/>
              </a:xfrm>
              <a:custGeom>
                <a:avLst/>
                <a:gdLst>
                  <a:gd name="T0" fmla="*/ 1209 w 1321"/>
                  <a:gd name="T1" fmla="*/ 12 h 712"/>
                  <a:gd name="T2" fmla="*/ 1224 w 1321"/>
                  <a:gd name="T3" fmla="*/ 13 h 712"/>
                  <a:gd name="T4" fmla="*/ 1227 w 1321"/>
                  <a:gd name="T5" fmla="*/ 14 h 712"/>
                  <a:gd name="T6" fmla="*/ 1222 w 1321"/>
                  <a:gd name="T7" fmla="*/ 15 h 712"/>
                  <a:gd name="T8" fmla="*/ 1206 w 1321"/>
                  <a:gd name="T9" fmla="*/ 16 h 712"/>
                  <a:gd name="T10" fmla="*/ 1182 w 1321"/>
                  <a:gd name="T11" fmla="*/ 17 h 712"/>
                  <a:gd name="T12" fmla="*/ 1151 w 1321"/>
                  <a:gd name="T13" fmla="*/ 18 h 712"/>
                  <a:gd name="T14" fmla="*/ 1111 w 1321"/>
                  <a:gd name="T15" fmla="*/ 18 h 712"/>
                  <a:gd name="T16" fmla="*/ 1066 w 1321"/>
                  <a:gd name="T17" fmla="*/ 19 h 712"/>
                  <a:gd name="T18" fmla="*/ 1015 w 1321"/>
                  <a:gd name="T19" fmla="*/ 19 h 712"/>
                  <a:gd name="T20" fmla="*/ 958 w 1321"/>
                  <a:gd name="T21" fmla="*/ 20 h 712"/>
                  <a:gd name="T22" fmla="*/ 898 w 1321"/>
                  <a:gd name="T23" fmla="*/ 20 h 712"/>
                  <a:gd name="T24" fmla="*/ 833 w 1321"/>
                  <a:gd name="T25" fmla="*/ 21 h 712"/>
                  <a:gd name="T26" fmla="*/ 766 w 1321"/>
                  <a:gd name="T27" fmla="*/ 21 h 712"/>
                  <a:gd name="T28" fmla="*/ 739 w 1321"/>
                  <a:gd name="T29" fmla="*/ 21 h 712"/>
                  <a:gd name="T30" fmla="*/ 443 w 1321"/>
                  <a:gd name="T31" fmla="*/ 21 h 712"/>
                  <a:gd name="T32" fmla="*/ 439 w 1321"/>
                  <a:gd name="T33" fmla="*/ 21 h 712"/>
                  <a:gd name="T34" fmla="*/ 381 w 1321"/>
                  <a:gd name="T35" fmla="*/ 21 h 712"/>
                  <a:gd name="T36" fmla="*/ 324 w 1321"/>
                  <a:gd name="T37" fmla="*/ 21 h 712"/>
                  <a:gd name="T38" fmla="*/ 270 w 1321"/>
                  <a:gd name="T39" fmla="*/ 20 h 712"/>
                  <a:gd name="T40" fmla="*/ 219 w 1321"/>
                  <a:gd name="T41" fmla="*/ 20 h 712"/>
                  <a:gd name="T42" fmla="*/ 174 w 1321"/>
                  <a:gd name="T43" fmla="*/ 20 h 712"/>
                  <a:gd name="T44" fmla="*/ 131 w 1321"/>
                  <a:gd name="T45" fmla="*/ 19 h 712"/>
                  <a:gd name="T46" fmla="*/ 94 w 1321"/>
                  <a:gd name="T47" fmla="*/ 19 h 712"/>
                  <a:gd name="T48" fmla="*/ 63 w 1321"/>
                  <a:gd name="T49" fmla="*/ 18 h 712"/>
                  <a:gd name="T50" fmla="*/ 35 w 1321"/>
                  <a:gd name="T51" fmla="*/ 18 h 712"/>
                  <a:gd name="T52" fmla="*/ 18 w 1321"/>
                  <a:gd name="T53" fmla="*/ 17 h 712"/>
                  <a:gd name="T54" fmla="*/ 6 w 1321"/>
                  <a:gd name="T55" fmla="*/ 16 h 712"/>
                  <a:gd name="T56" fmla="*/ 0 w 1321"/>
                  <a:gd name="T57" fmla="*/ 15 h 712"/>
                  <a:gd name="T58" fmla="*/ 0 w 1321"/>
                  <a:gd name="T59" fmla="*/ 15 h 712"/>
                  <a:gd name="T60" fmla="*/ 4 w 1321"/>
                  <a:gd name="T61" fmla="*/ 14 h 712"/>
                  <a:gd name="T62" fmla="*/ 16 w 1321"/>
                  <a:gd name="T63" fmla="*/ 13 h 712"/>
                  <a:gd name="T64" fmla="*/ 47 w 1321"/>
                  <a:gd name="T65" fmla="*/ 11 h 712"/>
                  <a:gd name="T66" fmla="*/ 86 w 1321"/>
                  <a:gd name="T67" fmla="*/ 9 h 712"/>
                  <a:gd name="T68" fmla="*/ 135 w 1321"/>
                  <a:gd name="T69" fmla="*/ 7 h 712"/>
                  <a:gd name="T70" fmla="*/ 189 w 1321"/>
                  <a:gd name="T71" fmla="*/ 5 h 712"/>
                  <a:gd name="T72" fmla="*/ 250 w 1321"/>
                  <a:gd name="T73" fmla="*/ 4 h 712"/>
                  <a:gd name="T74" fmla="*/ 317 w 1321"/>
                  <a:gd name="T75" fmla="*/ 2 h 712"/>
                  <a:gd name="T76" fmla="*/ 386 w 1321"/>
                  <a:gd name="T77" fmla="*/ 1 h 712"/>
                  <a:gd name="T78" fmla="*/ 461 w 1321"/>
                  <a:gd name="T79" fmla="*/ 1 h 712"/>
                  <a:gd name="T80" fmla="*/ 540 w 1321"/>
                  <a:gd name="T81" fmla="*/ 0 h 712"/>
                  <a:gd name="T82" fmla="*/ 620 w 1321"/>
                  <a:gd name="T83" fmla="*/ 0 h 712"/>
                  <a:gd name="T84" fmla="*/ 620 w 1321"/>
                  <a:gd name="T85" fmla="*/ 0 h 712"/>
                  <a:gd name="T86" fmla="*/ 705 w 1321"/>
                  <a:gd name="T87" fmla="*/ 0 h 712"/>
                  <a:gd name="T88" fmla="*/ 787 w 1321"/>
                  <a:gd name="T89" fmla="*/ 1 h 712"/>
                  <a:gd name="T90" fmla="*/ 866 w 1321"/>
                  <a:gd name="T91" fmla="*/ 2 h 712"/>
                  <a:gd name="T92" fmla="*/ 939 w 1321"/>
                  <a:gd name="T93" fmla="*/ 2 h 712"/>
                  <a:gd name="T94" fmla="*/ 1005 w 1321"/>
                  <a:gd name="T95" fmla="*/ 4 h 712"/>
                  <a:gd name="T96" fmla="*/ 1068 w 1321"/>
                  <a:gd name="T97" fmla="*/ 6 h 712"/>
                  <a:gd name="T98" fmla="*/ 1122 w 1321"/>
                  <a:gd name="T99" fmla="*/ 7 h 712"/>
                  <a:gd name="T100" fmla="*/ 1169 w 1321"/>
                  <a:gd name="T101" fmla="*/ 9 h 712"/>
                  <a:gd name="T102" fmla="*/ 1209 w 1321"/>
                  <a:gd name="T103" fmla="*/ 12 h 712"/>
                  <a:gd name="T104" fmla="*/ 1209 w 1321"/>
                  <a:gd name="T105" fmla="*/ 12 h 712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321"/>
                  <a:gd name="T160" fmla="*/ 0 h 712"/>
                  <a:gd name="T161" fmla="*/ 1321 w 1321"/>
                  <a:gd name="T162" fmla="*/ 712 h 712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321" h="712">
                    <a:moveTo>
                      <a:pt x="1301" y="401"/>
                    </a:moveTo>
                    <a:lnTo>
                      <a:pt x="1317" y="442"/>
                    </a:lnTo>
                    <a:lnTo>
                      <a:pt x="1321" y="481"/>
                    </a:lnTo>
                    <a:lnTo>
                      <a:pt x="1315" y="516"/>
                    </a:lnTo>
                    <a:lnTo>
                      <a:pt x="1298" y="550"/>
                    </a:lnTo>
                    <a:lnTo>
                      <a:pt x="1272" y="579"/>
                    </a:lnTo>
                    <a:lnTo>
                      <a:pt x="1239" y="604"/>
                    </a:lnTo>
                    <a:lnTo>
                      <a:pt x="1196" y="628"/>
                    </a:lnTo>
                    <a:lnTo>
                      <a:pt x="1147" y="649"/>
                    </a:lnTo>
                    <a:lnTo>
                      <a:pt x="1092" y="667"/>
                    </a:lnTo>
                    <a:lnTo>
                      <a:pt x="1031" y="683"/>
                    </a:lnTo>
                    <a:lnTo>
                      <a:pt x="967" y="694"/>
                    </a:lnTo>
                    <a:lnTo>
                      <a:pt x="896" y="704"/>
                    </a:lnTo>
                    <a:lnTo>
                      <a:pt x="824" y="710"/>
                    </a:lnTo>
                    <a:lnTo>
                      <a:pt x="795" y="712"/>
                    </a:lnTo>
                    <a:lnTo>
                      <a:pt x="476" y="712"/>
                    </a:lnTo>
                    <a:lnTo>
                      <a:pt x="472" y="712"/>
                    </a:lnTo>
                    <a:lnTo>
                      <a:pt x="409" y="708"/>
                    </a:lnTo>
                    <a:lnTo>
                      <a:pt x="348" y="704"/>
                    </a:lnTo>
                    <a:lnTo>
                      <a:pt x="290" y="696"/>
                    </a:lnTo>
                    <a:lnTo>
                      <a:pt x="235" y="689"/>
                    </a:lnTo>
                    <a:lnTo>
                      <a:pt x="186" y="677"/>
                    </a:lnTo>
                    <a:lnTo>
                      <a:pt x="141" y="663"/>
                    </a:lnTo>
                    <a:lnTo>
                      <a:pt x="102" y="648"/>
                    </a:lnTo>
                    <a:lnTo>
                      <a:pt x="67" y="630"/>
                    </a:lnTo>
                    <a:lnTo>
                      <a:pt x="39" y="608"/>
                    </a:lnTo>
                    <a:lnTo>
                      <a:pt x="18" y="583"/>
                    </a:lnTo>
                    <a:lnTo>
                      <a:pt x="6" y="554"/>
                    </a:lnTo>
                    <a:lnTo>
                      <a:pt x="0" y="524"/>
                    </a:lnTo>
                    <a:lnTo>
                      <a:pt x="0" y="520"/>
                    </a:lnTo>
                    <a:lnTo>
                      <a:pt x="4" y="487"/>
                    </a:lnTo>
                    <a:lnTo>
                      <a:pt x="16" y="446"/>
                    </a:lnTo>
                    <a:lnTo>
                      <a:pt x="51" y="370"/>
                    </a:lnTo>
                    <a:lnTo>
                      <a:pt x="94" y="299"/>
                    </a:lnTo>
                    <a:lnTo>
                      <a:pt x="147" y="235"/>
                    </a:lnTo>
                    <a:lnTo>
                      <a:pt x="204" y="176"/>
                    </a:lnTo>
                    <a:lnTo>
                      <a:pt x="270" y="125"/>
                    </a:lnTo>
                    <a:lnTo>
                      <a:pt x="341" y="82"/>
                    </a:lnTo>
                    <a:lnTo>
                      <a:pt x="415" y="47"/>
                    </a:lnTo>
                    <a:lnTo>
                      <a:pt x="497" y="21"/>
                    </a:lnTo>
                    <a:lnTo>
                      <a:pt x="581" y="6"/>
                    </a:lnTo>
                    <a:lnTo>
                      <a:pt x="667" y="0"/>
                    </a:lnTo>
                    <a:lnTo>
                      <a:pt x="759" y="6"/>
                    </a:lnTo>
                    <a:lnTo>
                      <a:pt x="847" y="23"/>
                    </a:lnTo>
                    <a:lnTo>
                      <a:pt x="932" y="53"/>
                    </a:lnTo>
                    <a:lnTo>
                      <a:pt x="1010" y="90"/>
                    </a:lnTo>
                    <a:lnTo>
                      <a:pt x="1082" y="137"/>
                    </a:lnTo>
                    <a:lnTo>
                      <a:pt x="1149" y="194"/>
                    </a:lnTo>
                    <a:lnTo>
                      <a:pt x="1208" y="256"/>
                    </a:lnTo>
                    <a:lnTo>
                      <a:pt x="1258" y="325"/>
                    </a:lnTo>
                    <a:lnTo>
                      <a:pt x="1301" y="401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rgbClr val="FF6600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sp>
          <p:nvSpPr>
            <p:cNvPr id="16" name="Text Box 57">
              <a:extLst>
                <a:ext uri="{FF2B5EF4-FFF2-40B4-BE49-F238E27FC236}">
                  <a16:creationId xmlns:a16="http://schemas.microsoft.com/office/drawing/2014/main" id="{FC567EBE-58F2-47F4-A24B-A7B568A32CC1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2455" y="2394"/>
              <a:ext cx="949" cy="3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uk-UA" sz="2400" b="1" dirty="0">
                  <a:solidFill>
                    <a:srgbClr val="00006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Об’єкти</a:t>
              </a:r>
              <a:endParaRPr lang="en-US" sz="24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grpSp>
          <p:nvGrpSpPr>
            <p:cNvPr id="18" name="Group 58">
              <a:extLst>
                <a:ext uri="{FF2B5EF4-FFF2-40B4-BE49-F238E27FC236}">
                  <a16:creationId xmlns:a16="http://schemas.microsoft.com/office/drawing/2014/main" id="{597FB8AC-04E6-4D05-B6CB-65B02B284E8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324" y="1196"/>
              <a:ext cx="1176" cy="470"/>
              <a:chOff x="2324" y="1180"/>
              <a:chExt cx="1176" cy="470"/>
            </a:xfrm>
          </p:grpSpPr>
          <p:grpSp>
            <p:nvGrpSpPr>
              <p:cNvPr id="62" name="Group 59">
                <a:extLst>
                  <a:ext uri="{FF2B5EF4-FFF2-40B4-BE49-F238E27FC236}">
                    <a16:creationId xmlns:a16="http://schemas.microsoft.com/office/drawing/2014/main" id="{8E0112D6-9D34-4A14-AA56-FDE0EC986AC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324" y="1180"/>
                <a:ext cx="1176" cy="470"/>
                <a:chOff x="787" y="2288"/>
                <a:chExt cx="4574" cy="1899"/>
              </a:xfrm>
            </p:grpSpPr>
            <p:sp>
              <p:nvSpPr>
                <p:cNvPr id="64" name="Oval 60">
                  <a:extLst>
                    <a:ext uri="{FF2B5EF4-FFF2-40B4-BE49-F238E27FC236}">
                      <a16:creationId xmlns:a16="http://schemas.microsoft.com/office/drawing/2014/main" id="{B6463476-73AC-4703-A28C-0F03A9C2913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gray">
                <a:xfrm>
                  <a:off x="789" y="2456"/>
                  <a:ext cx="4573" cy="1731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shade val="42353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eaLnBrk="1" hangingPunct="1">
                    <a:defRPr/>
                  </a:pPr>
                  <a:endParaRPr lang="ru-RU">
                    <a:solidFill>
                      <a:srgbClr val="00808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  <p:sp>
              <p:nvSpPr>
                <p:cNvPr id="65" name="Freeform 61">
                  <a:extLst>
                    <a:ext uri="{FF2B5EF4-FFF2-40B4-BE49-F238E27FC236}">
                      <a16:creationId xmlns:a16="http://schemas.microsoft.com/office/drawing/2014/main" id="{579C2D24-AC46-4ADC-82DB-7475E19C0EAD}"/>
                    </a:ext>
                  </a:extLst>
                </p:cNvPr>
                <p:cNvSpPr>
                  <a:spLocks/>
                </p:cNvSpPr>
                <p:nvPr/>
              </p:nvSpPr>
              <p:spPr bwMode="gray">
                <a:xfrm>
                  <a:off x="1167" y="2288"/>
                  <a:ext cx="3714" cy="846"/>
                </a:xfrm>
                <a:custGeom>
                  <a:avLst/>
                  <a:gdLst>
                    <a:gd name="T0" fmla="*/ 81292 w 1321"/>
                    <a:gd name="T1" fmla="*/ 800 h 712"/>
                    <a:gd name="T2" fmla="*/ 82296 w 1321"/>
                    <a:gd name="T3" fmla="*/ 880 h 712"/>
                    <a:gd name="T4" fmla="*/ 82540 w 1321"/>
                    <a:gd name="T5" fmla="*/ 960 h 712"/>
                    <a:gd name="T6" fmla="*/ 82161 w 1321"/>
                    <a:gd name="T7" fmla="*/ 1028 h 712"/>
                    <a:gd name="T8" fmla="*/ 81092 w 1321"/>
                    <a:gd name="T9" fmla="*/ 1097 h 712"/>
                    <a:gd name="T10" fmla="*/ 79473 w 1321"/>
                    <a:gd name="T11" fmla="*/ 1154 h 712"/>
                    <a:gd name="T12" fmla="*/ 77401 w 1321"/>
                    <a:gd name="T13" fmla="*/ 1205 h 712"/>
                    <a:gd name="T14" fmla="*/ 74738 w 1321"/>
                    <a:gd name="T15" fmla="*/ 1251 h 712"/>
                    <a:gd name="T16" fmla="*/ 71671 w 1321"/>
                    <a:gd name="T17" fmla="*/ 1293 h 712"/>
                    <a:gd name="T18" fmla="*/ 68224 w 1321"/>
                    <a:gd name="T19" fmla="*/ 1330 h 712"/>
                    <a:gd name="T20" fmla="*/ 64431 w 1321"/>
                    <a:gd name="T21" fmla="*/ 1363 h 712"/>
                    <a:gd name="T22" fmla="*/ 60422 w 1321"/>
                    <a:gd name="T23" fmla="*/ 1383 h 712"/>
                    <a:gd name="T24" fmla="*/ 55980 w 1321"/>
                    <a:gd name="T25" fmla="*/ 1402 h 712"/>
                    <a:gd name="T26" fmla="*/ 51490 w 1321"/>
                    <a:gd name="T27" fmla="*/ 1416 h 712"/>
                    <a:gd name="T28" fmla="*/ 49674 w 1321"/>
                    <a:gd name="T29" fmla="*/ 1419 h 712"/>
                    <a:gd name="T30" fmla="*/ 29737 w 1321"/>
                    <a:gd name="T31" fmla="*/ 1419 h 712"/>
                    <a:gd name="T32" fmla="*/ 29493 w 1321"/>
                    <a:gd name="T33" fmla="*/ 1419 h 712"/>
                    <a:gd name="T34" fmla="*/ 25557 w 1321"/>
                    <a:gd name="T35" fmla="*/ 1410 h 712"/>
                    <a:gd name="T36" fmla="*/ 21739 w 1321"/>
                    <a:gd name="T37" fmla="*/ 1402 h 712"/>
                    <a:gd name="T38" fmla="*/ 18109 w 1321"/>
                    <a:gd name="T39" fmla="*/ 1388 h 712"/>
                    <a:gd name="T40" fmla="*/ 14687 w 1321"/>
                    <a:gd name="T41" fmla="*/ 1374 h 712"/>
                    <a:gd name="T42" fmla="*/ 11620 w 1321"/>
                    <a:gd name="T43" fmla="*/ 1349 h 712"/>
                    <a:gd name="T44" fmla="*/ 8797 w 1321"/>
                    <a:gd name="T45" fmla="*/ 1321 h 712"/>
                    <a:gd name="T46" fmla="*/ 6379 w 1321"/>
                    <a:gd name="T47" fmla="*/ 1292 h 712"/>
                    <a:gd name="T48" fmla="*/ 4181 w 1321"/>
                    <a:gd name="T49" fmla="*/ 1257 h 712"/>
                    <a:gd name="T50" fmla="*/ 2443 w 1321"/>
                    <a:gd name="T51" fmla="*/ 1211 h 712"/>
                    <a:gd name="T52" fmla="*/ 1130 w 1321"/>
                    <a:gd name="T53" fmla="*/ 1162 h 712"/>
                    <a:gd name="T54" fmla="*/ 380 w 1321"/>
                    <a:gd name="T55" fmla="*/ 1104 h 712"/>
                    <a:gd name="T56" fmla="*/ 0 w 1321"/>
                    <a:gd name="T57" fmla="*/ 1044 h 712"/>
                    <a:gd name="T58" fmla="*/ 0 w 1321"/>
                    <a:gd name="T59" fmla="*/ 1036 h 712"/>
                    <a:gd name="T60" fmla="*/ 245 w 1321"/>
                    <a:gd name="T61" fmla="*/ 971 h 712"/>
                    <a:gd name="T62" fmla="*/ 1004 w 1321"/>
                    <a:gd name="T63" fmla="*/ 890 h 712"/>
                    <a:gd name="T64" fmla="*/ 3177 w 1321"/>
                    <a:gd name="T65" fmla="*/ 738 h 712"/>
                    <a:gd name="T66" fmla="*/ 5865 w 1321"/>
                    <a:gd name="T67" fmla="*/ 595 h 712"/>
                    <a:gd name="T68" fmla="*/ 9177 w 1321"/>
                    <a:gd name="T69" fmla="*/ 468 h 712"/>
                    <a:gd name="T70" fmla="*/ 12759 w 1321"/>
                    <a:gd name="T71" fmla="*/ 351 h 712"/>
                    <a:gd name="T72" fmla="*/ 16869 w 1321"/>
                    <a:gd name="T73" fmla="*/ 250 h 712"/>
                    <a:gd name="T74" fmla="*/ 21311 w 1321"/>
                    <a:gd name="T75" fmla="*/ 163 h 712"/>
                    <a:gd name="T76" fmla="*/ 25936 w 1321"/>
                    <a:gd name="T77" fmla="*/ 95 h 712"/>
                    <a:gd name="T78" fmla="*/ 31050 w 1321"/>
                    <a:gd name="T79" fmla="*/ 43 h 712"/>
                    <a:gd name="T80" fmla="*/ 36291 w 1321"/>
                    <a:gd name="T81" fmla="*/ 12 h 712"/>
                    <a:gd name="T82" fmla="*/ 41672 w 1321"/>
                    <a:gd name="T83" fmla="*/ 0 h 712"/>
                    <a:gd name="T84" fmla="*/ 41672 w 1321"/>
                    <a:gd name="T85" fmla="*/ 0 h 712"/>
                    <a:gd name="T86" fmla="*/ 47427 w 1321"/>
                    <a:gd name="T87" fmla="*/ 12 h 712"/>
                    <a:gd name="T88" fmla="*/ 52913 w 1321"/>
                    <a:gd name="T89" fmla="*/ 45 h 712"/>
                    <a:gd name="T90" fmla="*/ 58226 w 1321"/>
                    <a:gd name="T91" fmla="*/ 106 h 712"/>
                    <a:gd name="T92" fmla="*/ 63118 w 1321"/>
                    <a:gd name="T93" fmla="*/ 179 h 712"/>
                    <a:gd name="T94" fmla="*/ 67608 w 1321"/>
                    <a:gd name="T95" fmla="*/ 274 h 712"/>
                    <a:gd name="T96" fmla="*/ 71781 w 1321"/>
                    <a:gd name="T97" fmla="*/ 387 h 712"/>
                    <a:gd name="T98" fmla="*/ 75472 w 1321"/>
                    <a:gd name="T99" fmla="*/ 510 h 712"/>
                    <a:gd name="T100" fmla="*/ 78604 w 1321"/>
                    <a:gd name="T101" fmla="*/ 648 h 712"/>
                    <a:gd name="T102" fmla="*/ 81292 w 1321"/>
                    <a:gd name="T103" fmla="*/ 800 h 712"/>
                    <a:gd name="T104" fmla="*/ 81292 w 1321"/>
                    <a:gd name="T105" fmla="*/ 800 h 712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w 1321"/>
                    <a:gd name="T160" fmla="*/ 0 h 712"/>
                    <a:gd name="T161" fmla="*/ 1321 w 1321"/>
                    <a:gd name="T162" fmla="*/ 712 h 712"/>
                  </a:gdLst>
                  <a:ahLst/>
                  <a:cxnLst>
                    <a:cxn ang="T106">
                      <a:pos x="T0" y="T1"/>
                    </a:cxn>
                    <a:cxn ang="T107">
                      <a:pos x="T2" y="T3"/>
                    </a:cxn>
                    <a:cxn ang="T108">
                      <a:pos x="T4" y="T5"/>
                    </a:cxn>
                    <a:cxn ang="T109">
                      <a:pos x="T6" y="T7"/>
                    </a:cxn>
                    <a:cxn ang="T110">
                      <a:pos x="T8" y="T9"/>
                    </a:cxn>
                    <a:cxn ang="T111">
                      <a:pos x="T10" y="T11"/>
                    </a:cxn>
                    <a:cxn ang="T112">
                      <a:pos x="T12" y="T13"/>
                    </a:cxn>
                    <a:cxn ang="T113">
                      <a:pos x="T14" y="T15"/>
                    </a:cxn>
                    <a:cxn ang="T114">
                      <a:pos x="T16" y="T17"/>
                    </a:cxn>
                    <a:cxn ang="T115">
                      <a:pos x="T18" y="T19"/>
                    </a:cxn>
                    <a:cxn ang="T116">
                      <a:pos x="T20" y="T21"/>
                    </a:cxn>
                    <a:cxn ang="T117">
                      <a:pos x="T22" y="T23"/>
                    </a:cxn>
                    <a:cxn ang="T118">
                      <a:pos x="T24" y="T25"/>
                    </a:cxn>
                    <a:cxn ang="T119">
                      <a:pos x="T26" y="T27"/>
                    </a:cxn>
                    <a:cxn ang="T120">
                      <a:pos x="T28" y="T29"/>
                    </a:cxn>
                    <a:cxn ang="T121">
                      <a:pos x="T30" y="T31"/>
                    </a:cxn>
                    <a:cxn ang="T122">
                      <a:pos x="T32" y="T33"/>
                    </a:cxn>
                    <a:cxn ang="T123">
                      <a:pos x="T34" y="T35"/>
                    </a:cxn>
                    <a:cxn ang="T124">
                      <a:pos x="T36" y="T37"/>
                    </a:cxn>
                    <a:cxn ang="T125">
                      <a:pos x="T38" y="T39"/>
                    </a:cxn>
                    <a:cxn ang="T126">
                      <a:pos x="T40" y="T41"/>
                    </a:cxn>
                    <a:cxn ang="T127">
                      <a:pos x="T42" y="T43"/>
                    </a:cxn>
                    <a:cxn ang="T128">
                      <a:pos x="T44" y="T45"/>
                    </a:cxn>
                    <a:cxn ang="T129">
                      <a:pos x="T46" y="T47"/>
                    </a:cxn>
                    <a:cxn ang="T130">
                      <a:pos x="T48" y="T49"/>
                    </a:cxn>
                    <a:cxn ang="T131">
                      <a:pos x="T50" y="T51"/>
                    </a:cxn>
                    <a:cxn ang="T132">
                      <a:pos x="T52" y="T53"/>
                    </a:cxn>
                    <a:cxn ang="T133">
                      <a:pos x="T54" y="T55"/>
                    </a:cxn>
                    <a:cxn ang="T134">
                      <a:pos x="T56" y="T57"/>
                    </a:cxn>
                    <a:cxn ang="T135">
                      <a:pos x="T58" y="T59"/>
                    </a:cxn>
                    <a:cxn ang="T136">
                      <a:pos x="T60" y="T61"/>
                    </a:cxn>
                    <a:cxn ang="T137">
                      <a:pos x="T62" y="T63"/>
                    </a:cxn>
                    <a:cxn ang="T138">
                      <a:pos x="T64" y="T65"/>
                    </a:cxn>
                    <a:cxn ang="T139">
                      <a:pos x="T66" y="T67"/>
                    </a:cxn>
                    <a:cxn ang="T140">
                      <a:pos x="T68" y="T69"/>
                    </a:cxn>
                    <a:cxn ang="T141">
                      <a:pos x="T70" y="T71"/>
                    </a:cxn>
                    <a:cxn ang="T142">
                      <a:pos x="T72" y="T73"/>
                    </a:cxn>
                    <a:cxn ang="T143">
                      <a:pos x="T74" y="T75"/>
                    </a:cxn>
                    <a:cxn ang="T144">
                      <a:pos x="T76" y="T77"/>
                    </a:cxn>
                    <a:cxn ang="T145">
                      <a:pos x="T78" y="T79"/>
                    </a:cxn>
                    <a:cxn ang="T146">
                      <a:pos x="T80" y="T81"/>
                    </a:cxn>
                    <a:cxn ang="T147">
                      <a:pos x="T82" y="T83"/>
                    </a:cxn>
                    <a:cxn ang="T148">
                      <a:pos x="T84" y="T85"/>
                    </a:cxn>
                    <a:cxn ang="T149">
                      <a:pos x="T86" y="T87"/>
                    </a:cxn>
                    <a:cxn ang="T150">
                      <a:pos x="T88" y="T89"/>
                    </a:cxn>
                    <a:cxn ang="T151">
                      <a:pos x="T90" y="T91"/>
                    </a:cxn>
                    <a:cxn ang="T152">
                      <a:pos x="T92" y="T93"/>
                    </a:cxn>
                    <a:cxn ang="T153">
                      <a:pos x="T94" y="T95"/>
                    </a:cxn>
                    <a:cxn ang="T154">
                      <a:pos x="T96" y="T97"/>
                    </a:cxn>
                    <a:cxn ang="T155">
                      <a:pos x="T98" y="T99"/>
                    </a:cxn>
                    <a:cxn ang="T156">
                      <a:pos x="T100" y="T101"/>
                    </a:cxn>
                    <a:cxn ang="T157">
                      <a:pos x="T102" y="T103"/>
                    </a:cxn>
                    <a:cxn ang="T158">
                      <a:pos x="T104" y="T105"/>
                    </a:cxn>
                  </a:cxnLst>
                  <a:rect l="T159" t="T160" r="T161" b="T162"/>
                  <a:pathLst>
                    <a:path w="1321" h="712">
                      <a:moveTo>
                        <a:pt x="1301" y="401"/>
                      </a:moveTo>
                      <a:lnTo>
                        <a:pt x="1317" y="442"/>
                      </a:lnTo>
                      <a:lnTo>
                        <a:pt x="1321" y="481"/>
                      </a:lnTo>
                      <a:lnTo>
                        <a:pt x="1315" y="516"/>
                      </a:lnTo>
                      <a:lnTo>
                        <a:pt x="1298" y="550"/>
                      </a:lnTo>
                      <a:lnTo>
                        <a:pt x="1272" y="579"/>
                      </a:lnTo>
                      <a:lnTo>
                        <a:pt x="1239" y="604"/>
                      </a:lnTo>
                      <a:lnTo>
                        <a:pt x="1196" y="628"/>
                      </a:lnTo>
                      <a:lnTo>
                        <a:pt x="1147" y="649"/>
                      </a:lnTo>
                      <a:lnTo>
                        <a:pt x="1092" y="667"/>
                      </a:lnTo>
                      <a:lnTo>
                        <a:pt x="1031" y="683"/>
                      </a:lnTo>
                      <a:lnTo>
                        <a:pt x="967" y="694"/>
                      </a:lnTo>
                      <a:lnTo>
                        <a:pt x="896" y="704"/>
                      </a:lnTo>
                      <a:lnTo>
                        <a:pt x="824" y="710"/>
                      </a:lnTo>
                      <a:lnTo>
                        <a:pt x="795" y="712"/>
                      </a:lnTo>
                      <a:lnTo>
                        <a:pt x="476" y="712"/>
                      </a:lnTo>
                      <a:lnTo>
                        <a:pt x="472" y="712"/>
                      </a:lnTo>
                      <a:lnTo>
                        <a:pt x="409" y="708"/>
                      </a:lnTo>
                      <a:lnTo>
                        <a:pt x="348" y="704"/>
                      </a:lnTo>
                      <a:lnTo>
                        <a:pt x="290" y="696"/>
                      </a:lnTo>
                      <a:lnTo>
                        <a:pt x="235" y="689"/>
                      </a:lnTo>
                      <a:lnTo>
                        <a:pt x="186" y="677"/>
                      </a:lnTo>
                      <a:lnTo>
                        <a:pt x="141" y="663"/>
                      </a:lnTo>
                      <a:lnTo>
                        <a:pt x="102" y="648"/>
                      </a:lnTo>
                      <a:lnTo>
                        <a:pt x="67" y="630"/>
                      </a:lnTo>
                      <a:lnTo>
                        <a:pt x="39" y="608"/>
                      </a:lnTo>
                      <a:lnTo>
                        <a:pt x="18" y="583"/>
                      </a:lnTo>
                      <a:lnTo>
                        <a:pt x="6" y="554"/>
                      </a:lnTo>
                      <a:lnTo>
                        <a:pt x="0" y="524"/>
                      </a:lnTo>
                      <a:lnTo>
                        <a:pt x="0" y="520"/>
                      </a:lnTo>
                      <a:lnTo>
                        <a:pt x="4" y="487"/>
                      </a:lnTo>
                      <a:lnTo>
                        <a:pt x="16" y="446"/>
                      </a:lnTo>
                      <a:lnTo>
                        <a:pt x="51" y="370"/>
                      </a:lnTo>
                      <a:lnTo>
                        <a:pt x="94" y="299"/>
                      </a:lnTo>
                      <a:lnTo>
                        <a:pt x="147" y="235"/>
                      </a:lnTo>
                      <a:lnTo>
                        <a:pt x="204" y="176"/>
                      </a:lnTo>
                      <a:lnTo>
                        <a:pt x="270" y="125"/>
                      </a:lnTo>
                      <a:lnTo>
                        <a:pt x="341" y="82"/>
                      </a:lnTo>
                      <a:lnTo>
                        <a:pt x="415" y="47"/>
                      </a:lnTo>
                      <a:lnTo>
                        <a:pt x="497" y="21"/>
                      </a:lnTo>
                      <a:lnTo>
                        <a:pt x="581" y="6"/>
                      </a:lnTo>
                      <a:lnTo>
                        <a:pt x="667" y="0"/>
                      </a:lnTo>
                      <a:lnTo>
                        <a:pt x="759" y="6"/>
                      </a:lnTo>
                      <a:lnTo>
                        <a:pt x="847" y="23"/>
                      </a:lnTo>
                      <a:lnTo>
                        <a:pt x="932" y="53"/>
                      </a:lnTo>
                      <a:lnTo>
                        <a:pt x="1010" y="90"/>
                      </a:lnTo>
                      <a:lnTo>
                        <a:pt x="1082" y="137"/>
                      </a:lnTo>
                      <a:lnTo>
                        <a:pt x="1149" y="194"/>
                      </a:lnTo>
                      <a:lnTo>
                        <a:pt x="1208" y="256"/>
                      </a:lnTo>
                      <a:lnTo>
                        <a:pt x="1258" y="325"/>
                      </a:lnTo>
                      <a:lnTo>
                        <a:pt x="1301" y="401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>
                    <a:solidFill>
                      <a:srgbClr val="00808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</p:grpSp>
          <p:sp>
            <p:nvSpPr>
              <p:cNvPr id="63" name="Text Box 62">
                <a:extLst>
                  <a:ext uri="{FF2B5EF4-FFF2-40B4-BE49-F238E27FC236}">
                    <a16:creationId xmlns:a16="http://schemas.microsoft.com/office/drawing/2014/main" id="{FD934749-F144-4D96-A7BC-7B092553AE61}"/>
                  </a:ext>
                </a:extLst>
              </p:cNvPr>
              <p:cNvSpPr txBox="1">
                <a:spLocks noChangeArrowheads="1"/>
              </p:cNvSpPr>
              <p:nvPr/>
            </p:nvSpPr>
            <p:spPr bwMode="gray">
              <a:xfrm>
                <a:off x="2379" y="1277"/>
                <a:ext cx="1020" cy="316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uk-UA" sz="2000" b="1" dirty="0">
                    <a:solidFill>
                      <a:srgbClr val="000066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Таблиці</a:t>
                </a:r>
                <a:endParaRPr lang="en-US" sz="2000" b="1" dirty="0">
                  <a:solidFill>
                    <a:srgbClr val="00006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grpSp>
          <p:nvGrpSpPr>
            <p:cNvPr id="19" name="Group 63">
              <a:extLst>
                <a:ext uri="{FF2B5EF4-FFF2-40B4-BE49-F238E27FC236}">
                  <a16:creationId xmlns:a16="http://schemas.microsoft.com/office/drawing/2014/main" id="{90A36587-53A7-4B1C-B11B-BA732ED2317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36" y="3191"/>
              <a:ext cx="201" cy="176"/>
              <a:chOff x="2236" y="3191"/>
              <a:chExt cx="201" cy="176"/>
            </a:xfrm>
          </p:grpSpPr>
          <p:sp>
            <p:nvSpPr>
              <p:cNvPr id="60" name="Oval 64">
                <a:extLst>
                  <a:ext uri="{FF2B5EF4-FFF2-40B4-BE49-F238E27FC236}">
                    <a16:creationId xmlns:a16="http://schemas.microsoft.com/office/drawing/2014/main" id="{2B6D9437-68B4-4C7F-8B29-A2D28194CE36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 rot="18227093">
                <a:off x="2239" y="3283"/>
                <a:ext cx="80" cy="85"/>
              </a:xfrm>
              <a:prstGeom prst="ellipse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chemeClr val="folHlink">
                      <a:gamma/>
                      <a:shade val="66667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61" name="Oval 65">
                <a:extLst>
                  <a:ext uri="{FF2B5EF4-FFF2-40B4-BE49-F238E27FC236}">
                    <a16:creationId xmlns:a16="http://schemas.microsoft.com/office/drawing/2014/main" id="{CF3D3233-4E28-40D9-971D-257332E3ABCB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 rot="18227093">
                <a:off x="2351" y="3190"/>
                <a:ext cx="80" cy="82"/>
              </a:xfrm>
              <a:prstGeom prst="ellipse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chemeClr val="folHlink">
                      <a:gamma/>
                      <a:shade val="66667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grpSp>
          <p:nvGrpSpPr>
            <p:cNvPr id="21" name="Group 66">
              <a:extLst>
                <a:ext uri="{FF2B5EF4-FFF2-40B4-BE49-F238E27FC236}">
                  <a16:creationId xmlns:a16="http://schemas.microsoft.com/office/drawing/2014/main" id="{63AE30B4-5B71-4EAB-BB64-A3D11BACB03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28" y="3357"/>
              <a:ext cx="1228" cy="477"/>
              <a:chOff x="1028" y="3357"/>
              <a:chExt cx="1228" cy="477"/>
            </a:xfrm>
          </p:grpSpPr>
          <p:grpSp>
            <p:nvGrpSpPr>
              <p:cNvPr id="56" name="Group 67">
                <a:extLst>
                  <a:ext uri="{FF2B5EF4-FFF2-40B4-BE49-F238E27FC236}">
                    <a16:creationId xmlns:a16="http://schemas.microsoft.com/office/drawing/2014/main" id="{B4627AC8-8B69-4A85-A973-25DFBDA2338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028" y="3357"/>
                <a:ext cx="1228" cy="477"/>
                <a:chOff x="-1079" y="1920"/>
                <a:chExt cx="4775" cy="1854"/>
              </a:xfrm>
            </p:grpSpPr>
            <p:sp>
              <p:nvSpPr>
                <p:cNvPr id="58" name="Oval 68">
                  <a:extLst>
                    <a:ext uri="{FF2B5EF4-FFF2-40B4-BE49-F238E27FC236}">
                      <a16:creationId xmlns:a16="http://schemas.microsoft.com/office/drawing/2014/main" id="{A8E05B44-DF32-49D7-8312-36EAEA0F26C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gray">
                <a:xfrm>
                  <a:off x="-1078" y="1919"/>
                  <a:ext cx="4775" cy="1855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chemeClr val="folHlink">
                        <a:gamma/>
                        <a:shade val="2431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eaLnBrk="1" hangingPunct="1">
                    <a:defRPr/>
                  </a:pPr>
                  <a:endParaRPr lang="ru-RU">
                    <a:solidFill>
                      <a:srgbClr val="00808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  <p:sp>
              <p:nvSpPr>
                <p:cNvPr id="59" name="Freeform 69">
                  <a:extLst>
                    <a:ext uri="{FF2B5EF4-FFF2-40B4-BE49-F238E27FC236}">
                      <a16:creationId xmlns:a16="http://schemas.microsoft.com/office/drawing/2014/main" id="{DCBA1FE2-69F9-4A0B-944D-8C49613A0D06}"/>
                    </a:ext>
                  </a:extLst>
                </p:cNvPr>
                <p:cNvSpPr>
                  <a:spLocks/>
                </p:cNvSpPr>
                <p:nvPr/>
              </p:nvSpPr>
              <p:spPr bwMode="gray">
                <a:xfrm>
                  <a:off x="-179" y="1948"/>
                  <a:ext cx="3683" cy="699"/>
                </a:xfrm>
                <a:custGeom>
                  <a:avLst/>
                  <a:gdLst>
                    <a:gd name="T0" fmla="*/ 78603 w 1321"/>
                    <a:gd name="T1" fmla="*/ 373 h 712"/>
                    <a:gd name="T2" fmla="*/ 79582 w 1321"/>
                    <a:gd name="T3" fmla="*/ 410 h 712"/>
                    <a:gd name="T4" fmla="*/ 79816 w 1321"/>
                    <a:gd name="T5" fmla="*/ 447 h 712"/>
                    <a:gd name="T6" fmla="*/ 79451 w 1321"/>
                    <a:gd name="T7" fmla="*/ 480 h 712"/>
                    <a:gd name="T8" fmla="*/ 78430 w 1321"/>
                    <a:gd name="T9" fmla="*/ 511 h 712"/>
                    <a:gd name="T10" fmla="*/ 76847 w 1321"/>
                    <a:gd name="T11" fmla="*/ 538 h 712"/>
                    <a:gd name="T12" fmla="*/ 74856 w 1321"/>
                    <a:gd name="T13" fmla="*/ 561 h 712"/>
                    <a:gd name="T14" fmla="*/ 72252 w 1321"/>
                    <a:gd name="T15" fmla="*/ 584 h 712"/>
                    <a:gd name="T16" fmla="*/ 69305 w 1321"/>
                    <a:gd name="T17" fmla="*/ 603 h 712"/>
                    <a:gd name="T18" fmla="*/ 65993 w 1321"/>
                    <a:gd name="T19" fmla="*/ 619 h 712"/>
                    <a:gd name="T20" fmla="*/ 62288 w 1321"/>
                    <a:gd name="T21" fmla="*/ 635 h 712"/>
                    <a:gd name="T22" fmla="*/ 58432 w 1321"/>
                    <a:gd name="T23" fmla="*/ 645 h 712"/>
                    <a:gd name="T24" fmla="*/ 54141 w 1321"/>
                    <a:gd name="T25" fmla="*/ 654 h 712"/>
                    <a:gd name="T26" fmla="*/ 49780 w 1321"/>
                    <a:gd name="T27" fmla="*/ 660 h 712"/>
                    <a:gd name="T28" fmla="*/ 48024 w 1321"/>
                    <a:gd name="T29" fmla="*/ 661 h 712"/>
                    <a:gd name="T30" fmla="*/ 28761 w 1321"/>
                    <a:gd name="T31" fmla="*/ 661 h 712"/>
                    <a:gd name="T32" fmla="*/ 28519 w 1321"/>
                    <a:gd name="T33" fmla="*/ 661 h 712"/>
                    <a:gd name="T34" fmla="*/ 24702 w 1321"/>
                    <a:gd name="T35" fmla="*/ 658 h 712"/>
                    <a:gd name="T36" fmla="*/ 21019 w 1321"/>
                    <a:gd name="T37" fmla="*/ 654 h 712"/>
                    <a:gd name="T38" fmla="*/ 17537 w 1321"/>
                    <a:gd name="T39" fmla="*/ 647 h 712"/>
                    <a:gd name="T40" fmla="*/ 14194 w 1321"/>
                    <a:gd name="T41" fmla="*/ 640 h 712"/>
                    <a:gd name="T42" fmla="*/ 11247 w 1321"/>
                    <a:gd name="T43" fmla="*/ 629 h 712"/>
                    <a:gd name="T44" fmla="*/ 8520 w 1321"/>
                    <a:gd name="T45" fmla="*/ 616 h 712"/>
                    <a:gd name="T46" fmla="*/ 6156 w 1321"/>
                    <a:gd name="T47" fmla="*/ 602 h 712"/>
                    <a:gd name="T48" fmla="*/ 4051 w 1321"/>
                    <a:gd name="T49" fmla="*/ 585 h 712"/>
                    <a:gd name="T50" fmla="*/ 2364 w 1321"/>
                    <a:gd name="T51" fmla="*/ 565 h 712"/>
                    <a:gd name="T52" fmla="*/ 1082 w 1321"/>
                    <a:gd name="T53" fmla="*/ 542 h 712"/>
                    <a:gd name="T54" fmla="*/ 365 w 1321"/>
                    <a:gd name="T55" fmla="*/ 514 h 712"/>
                    <a:gd name="T56" fmla="*/ 0 w 1321"/>
                    <a:gd name="T57" fmla="*/ 487 h 712"/>
                    <a:gd name="T58" fmla="*/ 0 w 1321"/>
                    <a:gd name="T59" fmla="*/ 484 h 712"/>
                    <a:gd name="T60" fmla="*/ 240 w 1321"/>
                    <a:gd name="T61" fmla="*/ 452 h 712"/>
                    <a:gd name="T62" fmla="*/ 973 w 1321"/>
                    <a:gd name="T63" fmla="*/ 414 h 712"/>
                    <a:gd name="T64" fmla="*/ 3078 w 1321"/>
                    <a:gd name="T65" fmla="*/ 344 h 712"/>
                    <a:gd name="T66" fmla="*/ 5674 w 1321"/>
                    <a:gd name="T67" fmla="*/ 279 h 712"/>
                    <a:gd name="T68" fmla="*/ 8885 w 1321"/>
                    <a:gd name="T69" fmla="*/ 219 h 712"/>
                    <a:gd name="T70" fmla="*/ 12329 w 1321"/>
                    <a:gd name="T71" fmla="*/ 164 h 712"/>
                    <a:gd name="T72" fmla="*/ 16316 w 1321"/>
                    <a:gd name="T73" fmla="*/ 117 h 712"/>
                    <a:gd name="T74" fmla="*/ 20606 w 1321"/>
                    <a:gd name="T75" fmla="*/ 78 h 712"/>
                    <a:gd name="T76" fmla="*/ 25076 w 1321"/>
                    <a:gd name="T77" fmla="*/ 43 h 712"/>
                    <a:gd name="T78" fmla="*/ 30036 w 1321"/>
                    <a:gd name="T79" fmla="*/ 21 h 712"/>
                    <a:gd name="T80" fmla="*/ 35113 w 1321"/>
                    <a:gd name="T81" fmla="*/ 6 h 712"/>
                    <a:gd name="T82" fmla="*/ 40312 w 1321"/>
                    <a:gd name="T83" fmla="*/ 0 h 712"/>
                    <a:gd name="T84" fmla="*/ 40312 w 1321"/>
                    <a:gd name="T85" fmla="*/ 0 h 712"/>
                    <a:gd name="T86" fmla="*/ 45855 w 1321"/>
                    <a:gd name="T87" fmla="*/ 6 h 712"/>
                    <a:gd name="T88" fmla="*/ 51172 w 1321"/>
                    <a:gd name="T89" fmla="*/ 23 h 712"/>
                    <a:gd name="T90" fmla="*/ 56302 w 1321"/>
                    <a:gd name="T91" fmla="*/ 49 h 712"/>
                    <a:gd name="T92" fmla="*/ 61027 w 1321"/>
                    <a:gd name="T93" fmla="*/ 82 h 712"/>
                    <a:gd name="T94" fmla="*/ 65388 w 1321"/>
                    <a:gd name="T95" fmla="*/ 128 h 712"/>
                    <a:gd name="T96" fmla="*/ 69414 w 1321"/>
                    <a:gd name="T97" fmla="*/ 181 h 712"/>
                    <a:gd name="T98" fmla="*/ 72991 w 1321"/>
                    <a:gd name="T99" fmla="*/ 238 h 712"/>
                    <a:gd name="T100" fmla="*/ 76005 w 1321"/>
                    <a:gd name="T101" fmla="*/ 301 h 712"/>
                    <a:gd name="T102" fmla="*/ 78603 w 1321"/>
                    <a:gd name="T103" fmla="*/ 373 h 712"/>
                    <a:gd name="T104" fmla="*/ 78603 w 1321"/>
                    <a:gd name="T105" fmla="*/ 373 h 712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w 1321"/>
                    <a:gd name="T160" fmla="*/ 0 h 712"/>
                    <a:gd name="T161" fmla="*/ 1321 w 1321"/>
                    <a:gd name="T162" fmla="*/ 712 h 712"/>
                  </a:gdLst>
                  <a:ahLst/>
                  <a:cxnLst>
                    <a:cxn ang="T106">
                      <a:pos x="T0" y="T1"/>
                    </a:cxn>
                    <a:cxn ang="T107">
                      <a:pos x="T2" y="T3"/>
                    </a:cxn>
                    <a:cxn ang="T108">
                      <a:pos x="T4" y="T5"/>
                    </a:cxn>
                    <a:cxn ang="T109">
                      <a:pos x="T6" y="T7"/>
                    </a:cxn>
                    <a:cxn ang="T110">
                      <a:pos x="T8" y="T9"/>
                    </a:cxn>
                    <a:cxn ang="T111">
                      <a:pos x="T10" y="T11"/>
                    </a:cxn>
                    <a:cxn ang="T112">
                      <a:pos x="T12" y="T13"/>
                    </a:cxn>
                    <a:cxn ang="T113">
                      <a:pos x="T14" y="T15"/>
                    </a:cxn>
                    <a:cxn ang="T114">
                      <a:pos x="T16" y="T17"/>
                    </a:cxn>
                    <a:cxn ang="T115">
                      <a:pos x="T18" y="T19"/>
                    </a:cxn>
                    <a:cxn ang="T116">
                      <a:pos x="T20" y="T21"/>
                    </a:cxn>
                    <a:cxn ang="T117">
                      <a:pos x="T22" y="T23"/>
                    </a:cxn>
                    <a:cxn ang="T118">
                      <a:pos x="T24" y="T25"/>
                    </a:cxn>
                    <a:cxn ang="T119">
                      <a:pos x="T26" y="T27"/>
                    </a:cxn>
                    <a:cxn ang="T120">
                      <a:pos x="T28" y="T29"/>
                    </a:cxn>
                    <a:cxn ang="T121">
                      <a:pos x="T30" y="T31"/>
                    </a:cxn>
                    <a:cxn ang="T122">
                      <a:pos x="T32" y="T33"/>
                    </a:cxn>
                    <a:cxn ang="T123">
                      <a:pos x="T34" y="T35"/>
                    </a:cxn>
                    <a:cxn ang="T124">
                      <a:pos x="T36" y="T37"/>
                    </a:cxn>
                    <a:cxn ang="T125">
                      <a:pos x="T38" y="T39"/>
                    </a:cxn>
                    <a:cxn ang="T126">
                      <a:pos x="T40" y="T41"/>
                    </a:cxn>
                    <a:cxn ang="T127">
                      <a:pos x="T42" y="T43"/>
                    </a:cxn>
                    <a:cxn ang="T128">
                      <a:pos x="T44" y="T45"/>
                    </a:cxn>
                    <a:cxn ang="T129">
                      <a:pos x="T46" y="T47"/>
                    </a:cxn>
                    <a:cxn ang="T130">
                      <a:pos x="T48" y="T49"/>
                    </a:cxn>
                    <a:cxn ang="T131">
                      <a:pos x="T50" y="T51"/>
                    </a:cxn>
                    <a:cxn ang="T132">
                      <a:pos x="T52" y="T53"/>
                    </a:cxn>
                    <a:cxn ang="T133">
                      <a:pos x="T54" y="T55"/>
                    </a:cxn>
                    <a:cxn ang="T134">
                      <a:pos x="T56" y="T57"/>
                    </a:cxn>
                    <a:cxn ang="T135">
                      <a:pos x="T58" y="T59"/>
                    </a:cxn>
                    <a:cxn ang="T136">
                      <a:pos x="T60" y="T61"/>
                    </a:cxn>
                    <a:cxn ang="T137">
                      <a:pos x="T62" y="T63"/>
                    </a:cxn>
                    <a:cxn ang="T138">
                      <a:pos x="T64" y="T65"/>
                    </a:cxn>
                    <a:cxn ang="T139">
                      <a:pos x="T66" y="T67"/>
                    </a:cxn>
                    <a:cxn ang="T140">
                      <a:pos x="T68" y="T69"/>
                    </a:cxn>
                    <a:cxn ang="T141">
                      <a:pos x="T70" y="T71"/>
                    </a:cxn>
                    <a:cxn ang="T142">
                      <a:pos x="T72" y="T73"/>
                    </a:cxn>
                    <a:cxn ang="T143">
                      <a:pos x="T74" y="T75"/>
                    </a:cxn>
                    <a:cxn ang="T144">
                      <a:pos x="T76" y="T77"/>
                    </a:cxn>
                    <a:cxn ang="T145">
                      <a:pos x="T78" y="T79"/>
                    </a:cxn>
                    <a:cxn ang="T146">
                      <a:pos x="T80" y="T81"/>
                    </a:cxn>
                    <a:cxn ang="T147">
                      <a:pos x="T82" y="T83"/>
                    </a:cxn>
                    <a:cxn ang="T148">
                      <a:pos x="T84" y="T85"/>
                    </a:cxn>
                    <a:cxn ang="T149">
                      <a:pos x="T86" y="T87"/>
                    </a:cxn>
                    <a:cxn ang="T150">
                      <a:pos x="T88" y="T89"/>
                    </a:cxn>
                    <a:cxn ang="T151">
                      <a:pos x="T90" y="T91"/>
                    </a:cxn>
                    <a:cxn ang="T152">
                      <a:pos x="T92" y="T93"/>
                    </a:cxn>
                    <a:cxn ang="T153">
                      <a:pos x="T94" y="T95"/>
                    </a:cxn>
                    <a:cxn ang="T154">
                      <a:pos x="T96" y="T97"/>
                    </a:cxn>
                    <a:cxn ang="T155">
                      <a:pos x="T98" y="T99"/>
                    </a:cxn>
                    <a:cxn ang="T156">
                      <a:pos x="T100" y="T101"/>
                    </a:cxn>
                    <a:cxn ang="T157">
                      <a:pos x="T102" y="T103"/>
                    </a:cxn>
                    <a:cxn ang="T158">
                      <a:pos x="T104" y="T105"/>
                    </a:cxn>
                  </a:cxnLst>
                  <a:rect l="T159" t="T160" r="T161" b="T162"/>
                  <a:pathLst>
                    <a:path w="1321" h="712">
                      <a:moveTo>
                        <a:pt x="1301" y="401"/>
                      </a:moveTo>
                      <a:lnTo>
                        <a:pt x="1317" y="442"/>
                      </a:lnTo>
                      <a:lnTo>
                        <a:pt x="1321" y="481"/>
                      </a:lnTo>
                      <a:lnTo>
                        <a:pt x="1315" y="516"/>
                      </a:lnTo>
                      <a:lnTo>
                        <a:pt x="1298" y="550"/>
                      </a:lnTo>
                      <a:lnTo>
                        <a:pt x="1272" y="579"/>
                      </a:lnTo>
                      <a:lnTo>
                        <a:pt x="1239" y="604"/>
                      </a:lnTo>
                      <a:lnTo>
                        <a:pt x="1196" y="628"/>
                      </a:lnTo>
                      <a:lnTo>
                        <a:pt x="1147" y="649"/>
                      </a:lnTo>
                      <a:lnTo>
                        <a:pt x="1092" y="667"/>
                      </a:lnTo>
                      <a:lnTo>
                        <a:pt x="1031" y="683"/>
                      </a:lnTo>
                      <a:lnTo>
                        <a:pt x="967" y="694"/>
                      </a:lnTo>
                      <a:lnTo>
                        <a:pt x="896" y="704"/>
                      </a:lnTo>
                      <a:lnTo>
                        <a:pt x="824" y="710"/>
                      </a:lnTo>
                      <a:lnTo>
                        <a:pt x="795" y="712"/>
                      </a:lnTo>
                      <a:lnTo>
                        <a:pt x="476" y="712"/>
                      </a:lnTo>
                      <a:lnTo>
                        <a:pt x="472" y="712"/>
                      </a:lnTo>
                      <a:lnTo>
                        <a:pt x="409" y="708"/>
                      </a:lnTo>
                      <a:lnTo>
                        <a:pt x="348" y="704"/>
                      </a:lnTo>
                      <a:lnTo>
                        <a:pt x="290" y="696"/>
                      </a:lnTo>
                      <a:lnTo>
                        <a:pt x="235" y="689"/>
                      </a:lnTo>
                      <a:lnTo>
                        <a:pt x="186" y="677"/>
                      </a:lnTo>
                      <a:lnTo>
                        <a:pt x="141" y="663"/>
                      </a:lnTo>
                      <a:lnTo>
                        <a:pt x="102" y="648"/>
                      </a:lnTo>
                      <a:lnTo>
                        <a:pt x="67" y="630"/>
                      </a:lnTo>
                      <a:lnTo>
                        <a:pt x="39" y="608"/>
                      </a:lnTo>
                      <a:lnTo>
                        <a:pt x="18" y="583"/>
                      </a:lnTo>
                      <a:lnTo>
                        <a:pt x="6" y="554"/>
                      </a:lnTo>
                      <a:lnTo>
                        <a:pt x="0" y="524"/>
                      </a:lnTo>
                      <a:lnTo>
                        <a:pt x="0" y="520"/>
                      </a:lnTo>
                      <a:lnTo>
                        <a:pt x="4" y="487"/>
                      </a:lnTo>
                      <a:lnTo>
                        <a:pt x="16" y="446"/>
                      </a:lnTo>
                      <a:lnTo>
                        <a:pt x="51" y="370"/>
                      </a:lnTo>
                      <a:lnTo>
                        <a:pt x="94" y="299"/>
                      </a:lnTo>
                      <a:lnTo>
                        <a:pt x="147" y="235"/>
                      </a:lnTo>
                      <a:lnTo>
                        <a:pt x="204" y="176"/>
                      </a:lnTo>
                      <a:lnTo>
                        <a:pt x="270" y="125"/>
                      </a:lnTo>
                      <a:lnTo>
                        <a:pt x="341" y="82"/>
                      </a:lnTo>
                      <a:lnTo>
                        <a:pt x="415" y="47"/>
                      </a:lnTo>
                      <a:lnTo>
                        <a:pt x="497" y="21"/>
                      </a:lnTo>
                      <a:lnTo>
                        <a:pt x="581" y="6"/>
                      </a:lnTo>
                      <a:lnTo>
                        <a:pt x="667" y="0"/>
                      </a:lnTo>
                      <a:lnTo>
                        <a:pt x="759" y="6"/>
                      </a:lnTo>
                      <a:lnTo>
                        <a:pt x="847" y="23"/>
                      </a:lnTo>
                      <a:lnTo>
                        <a:pt x="932" y="53"/>
                      </a:lnTo>
                      <a:lnTo>
                        <a:pt x="1010" y="90"/>
                      </a:lnTo>
                      <a:lnTo>
                        <a:pt x="1082" y="137"/>
                      </a:lnTo>
                      <a:lnTo>
                        <a:pt x="1149" y="194"/>
                      </a:lnTo>
                      <a:lnTo>
                        <a:pt x="1208" y="256"/>
                      </a:lnTo>
                      <a:lnTo>
                        <a:pt x="1258" y="325"/>
                      </a:lnTo>
                      <a:lnTo>
                        <a:pt x="1301" y="401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/>
                    </a:gs>
                    <a:gs pos="100000">
                      <a:schemeClr val="folHlink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>
                    <a:solidFill>
                      <a:srgbClr val="00808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</p:grpSp>
          <p:sp>
            <p:nvSpPr>
              <p:cNvPr id="57" name="Text Box 70">
                <a:extLst>
                  <a:ext uri="{FF2B5EF4-FFF2-40B4-BE49-F238E27FC236}">
                    <a16:creationId xmlns:a16="http://schemas.microsoft.com/office/drawing/2014/main" id="{DDAA6A62-57D8-4535-8D60-F9370AEC0538}"/>
                  </a:ext>
                </a:extLst>
              </p:cNvPr>
              <p:cNvSpPr txBox="1">
                <a:spLocks noChangeArrowheads="1"/>
              </p:cNvSpPr>
              <p:nvPr/>
            </p:nvSpPr>
            <p:spPr bwMode="gray">
              <a:xfrm>
                <a:off x="1124" y="3438"/>
                <a:ext cx="1043" cy="364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uk-UA" sz="2400" b="1" dirty="0">
                    <a:solidFill>
                      <a:srgbClr val="000066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Звіти </a:t>
                </a:r>
                <a:endParaRPr lang="en-US" sz="2400" b="1" dirty="0">
                  <a:solidFill>
                    <a:srgbClr val="00006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grpSp>
          <p:nvGrpSpPr>
            <p:cNvPr id="23" name="Group 71">
              <a:extLst>
                <a:ext uri="{FF2B5EF4-FFF2-40B4-BE49-F238E27FC236}">
                  <a16:creationId xmlns:a16="http://schemas.microsoft.com/office/drawing/2014/main" id="{5A0B8BE7-0D00-4AA3-AD49-7E17461DE9F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938" y="1964"/>
              <a:ext cx="1271" cy="480"/>
              <a:chOff x="3938" y="1964"/>
              <a:chExt cx="1271" cy="480"/>
            </a:xfrm>
          </p:grpSpPr>
          <p:grpSp>
            <p:nvGrpSpPr>
              <p:cNvPr id="52" name="Group 72">
                <a:extLst>
                  <a:ext uri="{FF2B5EF4-FFF2-40B4-BE49-F238E27FC236}">
                    <a16:creationId xmlns:a16="http://schemas.microsoft.com/office/drawing/2014/main" id="{A6DA7214-D6FA-4E67-B37F-80A3CE94DB3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938" y="1964"/>
                <a:ext cx="1271" cy="480"/>
                <a:chOff x="2016" y="1902"/>
                <a:chExt cx="4966" cy="1843"/>
              </a:xfrm>
            </p:grpSpPr>
            <p:sp>
              <p:nvSpPr>
                <p:cNvPr id="54" name="Oval 73">
                  <a:extLst>
                    <a:ext uri="{FF2B5EF4-FFF2-40B4-BE49-F238E27FC236}">
                      <a16:creationId xmlns:a16="http://schemas.microsoft.com/office/drawing/2014/main" id="{864CB468-0FD1-47A8-8A5B-749040CB09F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gray">
                <a:xfrm>
                  <a:off x="2016" y="1921"/>
                  <a:ext cx="4965" cy="1823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hlink">
                        <a:gamma/>
                        <a:shade val="62353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eaLnBrk="1" hangingPunct="1">
                    <a:defRPr/>
                  </a:pPr>
                  <a:endParaRPr lang="ru-RU">
                    <a:solidFill>
                      <a:srgbClr val="00808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  <p:sp>
              <p:nvSpPr>
                <p:cNvPr id="55" name="Freeform 74">
                  <a:extLst>
                    <a:ext uri="{FF2B5EF4-FFF2-40B4-BE49-F238E27FC236}">
                      <a16:creationId xmlns:a16="http://schemas.microsoft.com/office/drawing/2014/main" id="{4D7E4DE7-8416-4949-8EB2-D0B400F8A964}"/>
                    </a:ext>
                  </a:extLst>
                </p:cNvPr>
                <p:cNvSpPr>
                  <a:spLocks/>
                </p:cNvSpPr>
                <p:nvPr/>
              </p:nvSpPr>
              <p:spPr bwMode="gray">
                <a:xfrm>
                  <a:off x="2664" y="1902"/>
                  <a:ext cx="3836" cy="507"/>
                </a:xfrm>
                <a:custGeom>
                  <a:avLst/>
                  <a:gdLst>
                    <a:gd name="T0" fmla="*/ 92511 w 1321"/>
                    <a:gd name="T1" fmla="*/ 103 h 712"/>
                    <a:gd name="T2" fmla="*/ 93632 w 1321"/>
                    <a:gd name="T3" fmla="*/ 114 h 712"/>
                    <a:gd name="T4" fmla="*/ 93928 w 1321"/>
                    <a:gd name="T5" fmla="*/ 124 h 712"/>
                    <a:gd name="T6" fmla="*/ 93516 w 1321"/>
                    <a:gd name="T7" fmla="*/ 132 h 712"/>
                    <a:gd name="T8" fmla="*/ 92293 w 1321"/>
                    <a:gd name="T9" fmla="*/ 142 h 712"/>
                    <a:gd name="T10" fmla="*/ 90455 w 1321"/>
                    <a:gd name="T11" fmla="*/ 149 h 712"/>
                    <a:gd name="T12" fmla="*/ 88103 w 1321"/>
                    <a:gd name="T13" fmla="*/ 155 h 712"/>
                    <a:gd name="T14" fmla="*/ 85040 w 1321"/>
                    <a:gd name="T15" fmla="*/ 161 h 712"/>
                    <a:gd name="T16" fmla="*/ 81567 w 1321"/>
                    <a:gd name="T17" fmla="*/ 167 h 712"/>
                    <a:gd name="T18" fmla="*/ 77646 w 1321"/>
                    <a:gd name="T19" fmla="*/ 172 h 712"/>
                    <a:gd name="T20" fmla="*/ 73311 w 1321"/>
                    <a:gd name="T21" fmla="*/ 175 h 712"/>
                    <a:gd name="T22" fmla="*/ 68758 w 1321"/>
                    <a:gd name="T23" fmla="*/ 179 h 712"/>
                    <a:gd name="T24" fmla="*/ 63717 w 1321"/>
                    <a:gd name="T25" fmla="*/ 181 h 712"/>
                    <a:gd name="T26" fmla="*/ 58597 w 1321"/>
                    <a:gd name="T27" fmla="*/ 182 h 712"/>
                    <a:gd name="T28" fmla="*/ 56538 w 1321"/>
                    <a:gd name="T29" fmla="*/ 183 h 712"/>
                    <a:gd name="T30" fmla="*/ 33839 w 1321"/>
                    <a:gd name="T31" fmla="*/ 183 h 712"/>
                    <a:gd name="T32" fmla="*/ 33569 w 1321"/>
                    <a:gd name="T33" fmla="*/ 183 h 712"/>
                    <a:gd name="T34" fmla="*/ 29091 w 1321"/>
                    <a:gd name="T35" fmla="*/ 182 h 712"/>
                    <a:gd name="T36" fmla="*/ 24758 w 1321"/>
                    <a:gd name="T37" fmla="*/ 181 h 712"/>
                    <a:gd name="T38" fmla="*/ 20617 w 1321"/>
                    <a:gd name="T39" fmla="*/ 179 h 712"/>
                    <a:gd name="T40" fmla="*/ 16697 w 1321"/>
                    <a:gd name="T41" fmla="*/ 177 h 712"/>
                    <a:gd name="T42" fmla="*/ 13221 w 1321"/>
                    <a:gd name="T43" fmla="*/ 174 h 712"/>
                    <a:gd name="T44" fmla="*/ 10018 w 1321"/>
                    <a:gd name="T45" fmla="*/ 170 h 712"/>
                    <a:gd name="T46" fmla="*/ 7251 w 1321"/>
                    <a:gd name="T47" fmla="*/ 167 h 712"/>
                    <a:gd name="T48" fmla="*/ 4774 w 1321"/>
                    <a:gd name="T49" fmla="*/ 162 h 712"/>
                    <a:gd name="T50" fmla="*/ 2764 w 1321"/>
                    <a:gd name="T51" fmla="*/ 156 h 712"/>
                    <a:gd name="T52" fmla="*/ 1272 w 1321"/>
                    <a:gd name="T53" fmla="*/ 150 h 712"/>
                    <a:gd name="T54" fmla="*/ 412 w 1321"/>
                    <a:gd name="T55" fmla="*/ 142 h 712"/>
                    <a:gd name="T56" fmla="*/ 0 w 1321"/>
                    <a:gd name="T57" fmla="*/ 135 h 712"/>
                    <a:gd name="T58" fmla="*/ 0 w 1321"/>
                    <a:gd name="T59" fmla="*/ 133 h 712"/>
                    <a:gd name="T60" fmla="*/ 296 w 1321"/>
                    <a:gd name="T61" fmla="*/ 125 h 712"/>
                    <a:gd name="T62" fmla="*/ 1130 w 1321"/>
                    <a:gd name="T63" fmla="*/ 115 h 712"/>
                    <a:gd name="T64" fmla="*/ 3627 w 1321"/>
                    <a:gd name="T65" fmla="*/ 95 h 712"/>
                    <a:gd name="T66" fmla="*/ 6688 w 1321"/>
                    <a:gd name="T67" fmla="*/ 77 h 712"/>
                    <a:gd name="T68" fmla="*/ 10457 w 1321"/>
                    <a:gd name="T69" fmla="*/ 61 h 712"/>
                    <a:gd name="T70" fmla="*/ 14496 w 1321"/>
                    <a:gd name="T71" fmla="*/ 45 h 712"/>
                    <a:gd name="T72" fmla="*/ 19200 w 1321"/>
                    <a:gd name="T73" fmla="*/ 32 h 712"/>
                    <a:gd name="T74" fmla="*/ 24244 w 1321"/>
                    <a:gd name="T75" fmla="*/ 21 h 712"/>
                    <a:gd name="T76" fmla="*/ 29506 w 1321"/>
                    <a:gd name="T77" fmla="*/ 11 h 712"/>
                    <a:gd name="T78" fmla="*/ 35331 w 1321"/>
                    <a:gd name="T79" fmla="*/ 6 h 712"/>
                    <a:gd name="T80" fmla="*/ 41310 w 1321"/>
                    <a:gd name="T81" fmla="*/ 1 h 712"/>
                    <a:gd name="T82" fmla="*/ 47432 w 1321"/>
                    <a:gd name="T83" fmla="*/ 0 h 712"/>
                    <a:gd name="T84" fmla="*/ 47432 w 1321"/>
                    <a:gd name="T85" fmla="*/ 0 h 712"/>
                    <a:gd name="T86" fmla="*/ 53968 w 1321"/>
                    <a:gd name="T87" fmla="*/ 1 h 712"/>
                    <a:gd name="T88" fmla="*/ 60232 w 1321"/>
                    <a:gd name="T89" fmla="*/ 6 h 712"/>
                    <a:gd name="T90" fmla="*/ 66263 w 1321"/>
                    <a:gd name="T91" fmla="*/ 14 h 712"/>
                    <a:gd name="T92" fmla="*/ 71818 w 1321"/>
                    <a:gd name="T93" fmla="*/ 23 h 712"/>
                    <a:gd name="T94" fmla="*/ 76938 w 1321"/>
                    <a:gd name="T95" fmla="*/ 36 h 712"/>
                    <a:gd name="T96" fmla="*/ 81709 w 1321"/>
                    <a:gd name="T97" fmla="*/ 50 h 712"/>
                    <a:gd name="T98" fmla="*/ 85902 w 1321"/>
                    <a:gd name="T99" fmla="*/ 66 h 712"/>
                    <a:gd name="T100" fmla="*/ 89451 w 1321"/>
                    <a:gd name="T101" fmla="*/ 83 h 712"/>
                    <a:gd name="T102" fmla="*/ 92511 w 1321"/>
                    <a:gd name="T103" fmla="*/ 103 h 712"/>
                    <a:gd name="T104" fmla="*/ 92511 w 1321"/>
                    <a:gd name="T105" fmla="*/ 103 h 712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w 1321"/>
                    <a:gd name="T160" fmla="*/ 0 h 712"/>
                    <a:gd name="T161" fmla="*/ 1321 w 1321"/>
                    <a:gd name="T162" fmla="*/ 712 h 712"/>
                  </a:gdLst>
                  <a:ahLst/>
                  <a:cxnLst>
                    <a:cxn ang="T106">
                      <a:pos x="T0" y="T1"/>
                    </a:cxn>
                    <a:cxn ang="T107">
                      <a:pos x="T2" y="T3"/>
                    </a:cxn>
                    <a:cxn ang="T108">
                      <a:pos x="T4" y="T5"/>
                    </a:cxn>
                    <a:cxn ang="T109">
                      <a:pos x="T6" y="T7"/>
                    </a:cxn>
                    <a:cxn ang="T110">
                      <a:pos x="T8" y="T9"/>
                    </a:cxn>
                    <a:cxn ang="T111">
                      <a:pos x="T10" y="T11"/>
                    </a:cxn>
                    <a:cxn ang="T112">
                      <a:pos x="T12" y="T13"/>
                    </a:cxn>
                    <a:cxn ang="T113">
                      <a:pos x="T14" y="T15"/>
                    </a:cxn>
                    <a:cxn ang="T114">
                      <a:pos x="T16" y="T17"/>
                    </a:cxn>
                    <a:cxn ang="T115">
                      <a:pos x="T18" y="T19"/>
                    </a:cxn>
                    <a:cxn ang="T116">
                      <a:pos x="T20" y="T21"/>
                    </a:cxn>
                    <a:cxn ang="T117">
                      <a:pos x="T22" y="T23"/>
                    </a:cxn>
                    <a:cxn ang="T118">
                      <a:pos x="T24" y="T25"/>
                    </a:cxn>
                    <a:cxn ang="T119">
                      <a:pos x="T26" y="T27"/>
                    </a:cxn>
                    <a:cxn ang="T120">
                      <a:pos x="T28" y="T29"/>
                    </a:cxn>
                    <a:cxn ang="T121">
                      <a:pos x="T30" y="T31"/>
                    </a:cxn>
                    <a:cxn ang="T122">
                      <a:pos x="T32" y="T33"/>
                    </a:cxn>
                    <a:cxn ang="T123">
                      <a:pos x="T34" y="T35"/>
                    </a:cxn>
                    <a:cxn ang="T124">
                      <a:pos x="T36" y="T37"/>
                    </a:cxn>
                    <a:cxn ang="T125">
                      <a:pos x="T38" y="T39"/>
                    </a:cxn>
                    <a:cxn ang="T126">
                      <a:pos x="T40" y="T41"/>
                    </a:cxn>
                    <a:cxn ang="T127">
                      <a:pos x="T42" y="T43"/>
                    </a:cxn>
                    <a:cxn ang="T128">
                      <a:pos x="T44" y="T45"/>
                    </a:cxn>
                    <a:cxn ang="T129">
                      <a:pos x="T46" y="T47"/>
                    </a:cxn>
                    <a:cxn ang="T130">
                      <a:pos x="T48" y="T49"/>
                    </a:cxn>
                    <a:cxn ang="T131">
                      <a:pos x="T50" y="T51"/>
                    </a:cxn>
                    <a:cxn ang="T132">
                      <a:pos x="T52" y="T53"/>
                    </a:cxn>
                    <a:cxn ang="T133">
                      <a:pos x="T54" y="T55"/>
                    </a:cxn>
                    <a:cxn ang="T134">
                      <a:pos x="T56" y="T57"/>
                    </a:cxn>
                    <a:cxn ang="T135">
                      <a:pos x="T58" y="T59"/>
                    </a:cxn>
                    <a:cxn ang="T136">
                      <a:pos x="T60" y="T61"/>
                    </a:cxn>
                    <a:cxn ang="T137">
                      <a:pos x="T62" y="T63"/>
                    </a:cxn>
                    <a:cxn ang="T138">
                      <a:pos x="T64" y="T65"/>
                    </a:cxn>
                    <a:cxn ang="T139">
                      <a:pos x="T66" y="T67"/>
                    </a:cxn>
                    <a:cxn ang="T140">
                      <a:pos x="T68" y="T69"/>
                    </a:cxn>
                    <a:cxn ang="T141">
                      <a:pos x="T70" y="T71"/>
                    </a:cxn>
                    <a:cxn ang="T142">
                      <a:pos x="T72" y="T73"/>
                    </a:cxn>
                    <a:cxn ang="T143">
                      <a:pos x="T74" y="T75"/>
                    </a:cxn>
                    <a:cxn ang="T144">
                      <a:pos x="T76" y="T77"/>
                    </a:cxn>
                    <a:cxn ang="T145">
                      <a:pos x="T78" y="T79"/>
                    </a:cxn>
                    <a:cxn ang="T146">
                      <a:pos x="T80" y="T81"/>
                    </a:cxn>
                    <a:cxn ang="T147">
                      <a:pos x="T82" y="T83"/>
                    </a:cxn>
                    <a:cxn ang="T148">
                      <a:pos x="T84" y="T85"/>
                    </a:cxn>
                    <a:cxn ang="T149">
                      <a:pos x="T86" y="T87"/>
                    </a:cxn>
                    <a:cxn ang="T150">
                      <a:pos x="T88" y="T89"/>
                    </a:cxn>
                    <a:cxn ang="T151">
                      <a:pos x="T90" y="T91"/>
                    </a:cxn>
                    <a:cxn ang="T152">
                      <a:pos x="T92" y="T93"/>
                    </a:cxn>
                    <a:cxn ang="T153">
                      <a:pos x="T94" y="T95"/>
                    </a:cxn>
                    <a:cxn ang="T154">
                      <a:pos x="T96" y="T97"/>
                    </a:cxn>
                    <a:cxn ang="T155">
                      <a:pos x="T98" y="T99"/>
                    </a:cxn>
                    <a:cxn ang="T156">
                      <a:pos x="T100" y="T101"/>
                    </a:cxn>
                    <a:cxn ang="T157">
                      <a:pos x="T102" y="T103"/>
                    </a:cxn>
                    <a:cxn ang="T158">
                      <a:pos x="T104" y="T105"/>
                    </a:cxn>
                  </a:cxnLst>
                  <a:rect l="T159" t="T160" r="T161" b="T162"/>
                  <a:pathLst>
                    <a:path w="1321" h="712">
                      <a:moveTo>
                        <a:pt x="1301" y="401"/>
                      </a:moveTo>
                      <a:lnTo>
                        <a:pt x="1317" y="442"/>
                      </a:lnTo>
                      <a:lnTo>
                        <a:pt x="1321" y="481"/>
                      </a:lnTo>
                      <a:lnTo>
                        <a:pt x="1315" y="516"/>
                      </a:lnTo>
                      <a:lnTo>
                        <a:pt x="1298" y="550"/>
                      </a:lnTo>
                      <a:lnTo>
                        <a:pt x="1272" y="579"/>
                      </a:lnTo>
                      <a:lnTo>
                        <a:pt x="1239" y="604"/>
                      </a:lnTo>
                      <a:lnTo>
                        <a:pt x="1196" y="628"/>
                      </a:lnTo>
                      <a:lnTo>
                        <a:pt x="1147" y="649"/>
                      </a:lnTo>
                      <a:lnTo>
                        <a:pt x="1092" y="667"/>
                      </a:lnTo>
                      <a:lnTo>
                        <a:pt x="1031" y="683"/>
                      </a:lnTo>
                      <a:lnTo>
                        <a:pt x="967" y="694"/>
                      </a:lnTo>
                      <a:lnTo>
                        <a:pt x="896" y="704"/>
                      </a:lnTo>
                      <a:lnTo>
                        <a:pt x="824" y="710"/>
                      </a:lnTo>
                      <a:lnTo>
                        <a:pt x="795" y="712"/>
                      </a:lnTo>
                      <a:lnTo>
                        <a:pt x="476" y="712"/>
                      </a:lnTo>
                      <a:lnTo>
                        <a:pt x="472" y="712"/>
                      </a:lnTo>
                      <a:lnTo>
                        <a:pt x="409" y="708"/>
                      </a:lnTo>
                      <a:lnTo>
                        <a:pt x="348" y="704"/>
                      </a:lnTo>
                      <a:lnTo>
                        <a:pt x="290" y="696"/>
                      </a:lnTo>
                      <a:lnTo>
                        <a:pt x="235" y="689"/>
                      </a:lnTo>
                      <a:lnTo>
                        <a:pt x="186" y="677"/>
                      </a:lnTo>
                      <a:lnTo>
                        <a:pt x="141" y="663"/>
                      </a:lnTo>
                      <a:lnTo>
                        <a:pt x="102" y="648"/>
                      </a:lnTo>
                      <a:lnTo>
                        <a:pt x="67" y="630"/>
                      </a:lnTo>
                      <a:lnTo>
                        <a:pt x="39" y="608"/>
                      </a:lnTo>
                      <a:lnTo>
                        <a:pt x="18" y="583"/>
                      </a:lnTo>
                      <a:lnTo>
                        <a:pt x="6" y="554"/>
                      </a:lnTo>
                      <a:lnTo>
                        <a:pt x="0" y="524"/>
                      </a:lnTo>
                      <a:lnTo>
                        <a:pt x="0" y="520"/>
                      </a:lnTo>
                      <a:lnTo>
                        <a:pt x="4" y="487"/>
                      </a:lnTo>
                      <a:lnTo>
                        <a:pt x="16" y="446"/>
                      </a:lnTo>
                      <a:lnTo>
                        <a:pt x="51" y="370"/>
                      </a:lnTo>
                      <a:lnTo>
                        <a:pt x="94" y="299"/>
                      </a:lnTo>
                      <a:lnTo>
                        <a:pt x="147" y="235"/>
                      </a:lnTo>
                      <a:lnTo>
                        <a:pt x="204" y="176"/>
                      </a:lnTo>
                      <a:lnTo>
                        <a:pt x="270" y="125"/>
                      </a:lnTo>
                      <a:lnTo>
                        <a:pt x="341" y="82"/>
                      </a:lnTo>
                      <a:lnTo>
                        <a:pt x="415" y="47"/>
                      </a:lnTo>
                      <a:lnTo>
                        <a:pt x="497" y="21"/>
                      </a:lnTo>
                      <a:lnTo>
                        <a:pt x="581" y="6"/>
                      </a:lnTo>
                      <a:lnTo>
                        <a:pt x="667" y="0"/>
                      </a:lnTo>
                      <a:lnTo>
                        <a:pt x="759" y="6"/>
                      </a:lnTo>
                      <a:lnTo>
                        <a:pt x="847" y="23"/>
                      </a:lnTo>
                      <a:lnTo>
                        <a:pt x="932" y="53"/>
                      </a:lnTo>
                      <a:lnTo>
                        <a:pt x="1010" y="90"/>
                      </a:lnTo>
                      <a:lnTo>
                        <a:pt x="1082" y="137"/>
                      </a:lnTo>
                      <a:lnTo>
                        <a:pt x="1149" y="194"/>
                      </a:lnTo>
                      <a:lnTo>
                        <a:pt x="1208" y="256"/>
                      </a:lnTo>
                      <a:lnTo>
                        <a:pt x="1258" y="325"/>
                      </a:lnTo>
                      <a:lnTo>
                        <a:pt x="1301" y="401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/>
                    </a:gs>
                    <a:gs pos="100000">
                      <a:schemeClr val="hlink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>
                    <a:solidFill>
                      <a:srgbClr val="00808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</p:grpSp>
          <p:sp>
            <p:nvSpPr>
              <p:cNvPr id="53" name="Text Box 75">
                <a:extLst>
                  <a:ext uri="{FF2B5EF4-FFF2-40B4-BE49-F238E27FC236}">
                    <a16:creationId xmlns:a16="http://schemas.microsoft.com/office/drawing/2014/main" id="{0AAD2475-0AE6-4854-8160-1E439E1FA191}"/>
                  </a:ext>
                </a:extLst>
              </p:cNvPr>
              <p:cNvSpPr txBox="1">
                <a:spLocks noChangeArrowheads="1"/>
              </p:cNvSpPr>
              <p:nvPr/>
            </p:nvSpPr>
            <p:spPr bwMode="gray">
              <a:xfrm>
                <a:off x="4055" y="2059"/>
                <a:ext cx="1146" cy="364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uk-UA" sz="2400" b="1" dirty="0">
                    <a:solidFill>
                      <a:srgbClr val="000066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Форми</a:t>
                </a:r>
                <a:endParaRPr lang="en-US" sz="2400" b="1" dirty="0">
                  <a:solidFill>
                    <a:srgbClr val="00006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grpSp>
          <p:nvGrpSpPr>
            <p:cNvPr id="26" name="Group 76">
              <a:extLst>
                <a:ext uri="{FF2B5EF4-FFF2-40B4-BE49-F238E27FC236}">
                  <a16:creationId xmlns:a16="http://schemas.microsoft.com/office/drawing/2014/main" id="{74664973-47E3-4307-839A-1E555F72B16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98" y="3360"/>
              <a:ext cx="1346" cy="484"/>
              <a:chOff x="2998" y="3339"/>
              <a:chExt cx="1346" cy="484"/>
            </a:xfrm>
          </p:grpSpPr>
          <p:grpSp>
            <p:nvGrpSpPr>
              <p:cNvPr id="48" name="Group 77">
                <a:extLst>
                  <a:ext uri="{FF2B5EF4-FFF2-40B4-BE49-F238E27FC236}">
                    <a16:creationId xmlns:a16="http://schemas.microsoft.com/office/drawing/2014/main" id="{4460E4D1-72A7-432B-A1C8-0A46F753C45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98" y="3339"/>
                <a:ext cx="1346" cy="392"/>
                <a:chOff x="-239" y="1920"/>
                <a:chExt cx="5484" cy="1680"/>
              </a:xfrm>
            </p:grpSpPr>
            <p:sp>
              <p:nvSpPr>
                <p:cNvPr id="50" name="Oval 78">
                  <a:extLst>
                    <a:ext uri="{FF2B5EF4-FFF2-40B4-BE49-F238E27FC236}">
                      <a16:creationId xmlns:a16="http://schemas.microsoft.com/office/drawing/2014/main" id="{FF75CE9B-C15A-446E-B4FB-8D91EC96257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gray">
                <a:xfrm>
                  <a:off x="-238" y="1922"/>
                  <a:ext cx="5482" cy="1669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5490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eaLnBrk="1" hangingPunct="1">
                    <a:defRPr/>
                  </a:pPr>
                  <a:endParaRPr lang="ru-RU">
                    <a:solidFill>
                      <a:srgbClr val="00808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  <p:sp>
              <p:nvSpPr>
                <p:cNvPr id="51" name="Freeform 79">
                  <a:extLst>
                    <a:ext uri="{FF2B5EF4-FFF2-40B4-BE49-F238E27FC236}">
                      <a16:creationId xmlns:a16="http://schemas.microsoft.com/office/drawing/2014/main" id="{0BDEB435-99F7-4FF6-91B1-7C0942CB0114}"/>
                    </a:ext>
                  </a:extLst>
                </p:cNvPr>
                <p:cNvSpPr>
                  <a:spLocks/>
                </p:cNvSpPr>
                <p:nvPr/>
              </p:nvSpPr>
              <p:spPr bwMode="gray">
                <a:xfrm>
                  <a:off x="470" y="1948"/>
                  <a:ext cx="4229" cy="634"/>
                </a:xfrm>
                <a:custGeom>
                  <a:avLst/>
                  <a:gdLst>
                    <a:gd name="T0" fmla="*/ 136657 w 1321"/>
                    <a:gd name="T1" fmla="*/ 252 h 712"/>
                    <a:gd name="T2" fmla="*/ 138328 w 1321"/>
                    <a:gd name="T3" fmla="*/ 279 h 712"/>
                    <a:gd name="T4" fmla="*/ 138757 w 1321"/>
                    <a:gd name="T5" fmla="*/ 302 h 712"/>
                    <a:gd name="T6" fmla="*/ 138132 w 1321"/>
                    <a:gd name="T7" fmla="*/ 324 h 712"/>
                    <a:gd name="T8" fmla="*/ 136330 w 1321"/>
                    <a:gd name="T9" fmla="*/ 345 h 712"/>
                    <a:gd name="T10" fmla="*/ 133602 w 1321"/>
                    <a:gd name="T11" fmla="*/ 364 h 712"/>
                    <a:gd name="T12" fmla="*/ 130129 w 1321"/>
                    <a:gd name="T13" fmla="*/ 380 h 712"/>
                    <a:gd name="T14" fmla="*/ 125628 w 1321"/>
                    <a:gd name="T15" fmla="*/ 394 h 712"/>
                    <a:gd name="T16" fmla="*/ 120474 w 1321"/>
                    <a:gd name="T17" fmla="*/ 409 h 712"/>
                    <a:gd name="T18" fmla="*/ 114705 w 1321"/>
                    <a:gd name="T19" fmla="*/ 419 h 712"/>
                    <a:gd name="T20" fmla="*/ 108308 w 1321"/>
                    <a:gd name="T21" fmla="*/ 429 h 712"/>
                    <a:gd name="T22" fmla="*/ 101576 w 1321"/>
                    <a:gd name="T23" fmla="*/ 436 h 712"/>
                    <a:gd name="T24" fmla="*/ 94104 w 1321"/>
                    <a:gd name="T25" fmla="*/ 443 h 712"/>
                    <a:gd name="T26" fmla="*/ 86552 w 1321"/>
                    <a:gd name="T27" fmla="*/ 446 h 712"/>
                    <a:gd name="T28" fmla="*/ 83498 w 1321"/>
                    <a:gd name="T29" fmla="*/ 448 h 712"/>
                    <a:gd name="T30" fmla="*/ 50002 w 1321"/>
                    <a:gd name="T31" fmla="*/ 448 h 712"/>
                    <a:gd name="T32" fmla="*/ 49573 w 1321"/>
                    <a:gd name="T33" fmla="*/ 448 h 712"/>
                    <a:gd name="T34" fmla="*/ 42953 w 1321"/>
                    <a:gd name="T35" fmla="*/ 445 h 712"/>
                    <a:gd name="T36" fmla="*/ 36547 w 1321"/>
                    <a:gd name="T37" fmla="*/ 443 h 712"/>
                    <a:gd name="T38" fmla="*/ 30448 w 1321"/>
                    <a:gd name="T39" fmla="*/ 438 h 712"/>
                    <a:gd name="T40" fmla="*/ 24670 w 1321"/>
                    <a:gd name="T41" fmla="*/ 434 h 712"/>
                    <a:gd name="T42" fmla="*/ 19525 w 1321"/>
                    <a:gd name="T43" fmla="*/ 426 h 712"/>
                    <a:gd name="T44" fmla="*/ 14800 w 1321"/>
                    <a:gd name="T45" fmla="*/ 416 h 712"/>
                    <a:gd name="T46" fmla="*/ 10731 w 1321"/>
                    <a:gd name="T47" fmla="*/ 408 h 712"/>
                    <a:gd name="T48" fmla="*/ 7021 w 1321"/>
                    <a:gd name="T49" fmla="*/ 396 h 712"/>
                    <a:gd name="T50" fmla="*/ 4101 w 1321"/>
                    <a:gd name="T51" fmla="*/ 382 h 712"/>
                    <a:gd name="T52" fmla="*/ 1905 w 1321"/>
                    <a:gd name="T53" fmla="*/ 366 h 712"/>
                    <a:gd name="T54" fmla="*/ 624 w 1321"/>
                    <a:gd name="T55" fmla="*/ 348 h 712"/>
                    <a:gd name="T56" fmla="*/ 0 w 1321"/>
                    <a:gd name="T57" fmla="*/ 329 h 712"/>
                    <a:gd name="T58" fmla="*/ 0 w 1321"/>
                    <a:gd name="T59" fmla="*/ 327 h 712"/>
                    <a:gd name="T60" fmla="*/ 429 w 1321"/>
                    <a:gd name="T61" fmla="*/ 306 h 712"/>
                    <a:gd name="T62" fmla="*/ 1671 w 1321"/>
                    <a:gd name="T63" fmla="*/ 280 h 712"/>
                    <a:gd name="T64" fmla="*/ 5349 w 1321"/>
                    <a:gd name="T65" fmla="*/ 232 h 712"/>
                    <a:gd name="T66" fmla="*/ 9879 w 1321"/>
                    <a:gd name="T67" fmla="*/ 188 h 712"/>
                    <a:gd name="T68" fmla="*/ 15456 w 1321"/>
                    <a:gd name="T69" fmla="*/ 148 h 712"/>
                    <a:gd name="T70" fmla="*/ 21420 w 1321"/>
                    <a:gd name="T71" fmla="*/ 111 h 712"/>
                    <a:gd name="T72" fmla="*/ 28348 w 1321"/>
                    <a:gd name="T73" fmla="*/ 78 h 712"/>
                    <a:gd name="T74" fmla="*/ 35830 w 1321"/>
                    <a:gd name="T75" fmla="*/ 52 h 712"/>
                    <a:gd name="T76" fmla="*/ 43609 w 1321"/>
                    <a:gd name="T77" fmla="*/ 29 h 712"/>
                    <a:gd name="T78" fmla="*/ 52198 w 1321"/>
                    <a:gd name="T79" fmla="*/ 13 h 712"/>
                    <a:gd name="T80" fmla="*/ 61031 w 1321"/>
                    <a:gd name="T81" fmla="*/ 4 h 712"/>
                    <a:gd name="T82" fmla="*/ 70049 w 1321"/>
                    <a:gd name="T83" fmla="*/ 0 h 712"/>
                    <a:gd name="T84" fmla="*/ 70049 w 1321"/>
                    <a:gd name="T85" fmla="*/ 0 h 712"/>
                    <a:gd name="T86" fmla="*/ 79724 w 1321"/>
                    <a:gd name="T87" fmla="*/ 4 h 712"/>
                    <a:gd name="T88" fmla="*/ 88979 w 1321"/>
                    <a:gd name="T89" fmla="*/ 14 h 712"/>
                    <a:gd name="T90" fmla="*/ 97907 w 1321"/>
                    <a:gd name="T91" fmla="*/ 33 h 712"/>
                    <a:gd name="T92" fmla="*/ 106074 w 1321"/>
                    <a:gd name="T93" fmla="*/ 56 h 712"/>
                    <a:gd name="T94" fmla="*/ 113658 w 1321"/>
                    <a:gd name="T95" fmla="*/ 86 h 712"/>
                    <a:gd name="T96" fmla="*/ 120679 w 1321"/>
                    <a:gd name="T97" fmla="*/ 122 h 712"/>
                    <a:gd name="T98" fmla="*/ 126880 w 1321"/>
                    <a:gd name="T99" fmla="*/ 161 h 712"/>
                    <a:gd name="T100" fmla="*/ 132127 w 1321"/>
                    <a:gd name="T101" fmla="*/ 204 h 712"/>
                    <a:gd name="T102" fmla="*/ 136657 w 1321"/>
                    <a:gd name="T103" fmla="*/ 252 h 712"/>
                    <a:gd name="T104" fmla="*/ 136657 w 1321"/>
                    <a:gd name="T105" fmla="*/ 252 h 712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w 1321"/>
                    <a:gd name="T160" fmla="*/ 0 h 712"/>
                    <a:gd name="T161" fmla="*/ 1321 w 1321"/>
                    <a:gd name="T162" fmla="*/ 712 h 712"/>
                  </a:gdLst>
                  <a:ahLst/>
                  <a:cxnLst>
                    <a:cxn ang="T106">
                      <a:pos x="T0" y="T1"/>
                    </a:cxn>
                    <a:cxn ang="T107">
                      <a:pos x="T2" y="T3"/>
                    </a:cxn>
                    <a:cxn ang="T108">
                      <a:pos x="T4" y="T5"/>
                    </a:cxn>
                    <a:cxn ang="T109">
                      <a:pos x="T6" y="T7"/>
                    </a:cxn>
                    <a:cxn ang="T110">
                      <a:pos x="T8" y="T9"/>
                    </a:cxn>
                    <a:cxn ang="T111">
                      <a:pos x="T10" y="T11"/>
                    </a:cxn>
                    <a:cxn ang="T112">
                      <a:pos x="T12" y="T13"/>
                    </a:cxn>
                    <a:cxn ang="T113">
                      <a:pos x="T14" y="T15"/>
                    </a:cxn>
                    <a:cxn ang="T114">
                      <a:pos x="T16" y="T17"/>
                    </a:cxn>
                    <a:cxn ang="T115">
                      <a:pos x="T18" y="T19"/>
                    </a:cxn>
                    <a:cxn ang="T116">
                      <a:pos x="T20" y="T21"/>
                    </a:cxn>
                    <a:cxn ang="T117">
                      <a:pos x="T22" y="T23"/>
                    </a:cxn>
                    <a:cxn ang="T118">
                      <a:pos x="T24" y="T25"/>
                    </a:cxn>
                    <a:cxn ang="T119">
                      <a:pos x="T26" y="T27"/>
                    </a:cxn>
                    <a:cxn ang="T120">
                      <a:pos x="T28" y="T29"/>
                    </a:cxn>
                    <a:cxn ang="T121">
                      <a:pos x="T30" y="T31"/>
                    </a:cxn>
                    <a:cxn ang="T122">
                      <a:pos x="T32" y="T33"/>
                    </a:cxn>
                    <a:cxn ang="T123">
                      <a:pos x="T34" y="T35"/>
                    </a:cxn>
                    <a:cxn ang="T124">
                      <a:pos x="T36" y="T37"/>
                    </a:cxn>
                    <a:cxn ang="T125">
                      <a:pos x="T38" y="T39"/>
                    </a:cxn>
                    <a:cxn ang="T126">
                      <a:pos x="T40" y="T41"/>
                    </a:cxn>
                    <a:cxn ang="T127">
                      <a:pos x="T42" y="T43"/>
                    </a:cxn>
                    <a:cxn ang="T128">
                      <a:pos x="T44" y="T45"/>
                    </a:cxn>
                    <a:cxn ang="T129">
                      <a:pos x="T46" y="T47"/>
                    </a:cxn>
                    <a:cxn ang="T130">
                      <a:pos x="T48" y="T49"/>
                    </a:cxn>
                    <a:cxn ang="T131">
                      <a:pos x="T50" y="T51"/>
                    </a:cxn>
                    <a:cxn ang="T132">
                      <a:pos x="T52" y="T53"/>
                    </a:cxn>
                    <a:cxn ang="T133">
                      <a:pos x="T54" y="T55"/>
                    </a:cxn>
                    <a:cxn ang="T134">
                      <a:pos x="T56" y="T57"/>
                    </a:cxn>
                    <a:cxn ang="T135">
                      <a:pos x="T58" y="T59"/>
                    </a:cxn>
                    <a:cxn ang="T136">
                      <a:pos x="T60" y="T61"/>
                    </a:cxn>
                    <a:cxn ang="T137">
                      <a:pos x="T62" y="T63"/>
                    </a:cxn>
                    <a:cxn ang="T138">
                      <a:pos x="T64" y="T65"/>
                    </a:cxn>
                    <a:cxn ang="T139">
                      <a:pos x="T66" y="T67"/>
                    </a:cxn>
                    <a:cxn ang="T140">
                      <a:pos x="T68" y="T69"/>
                    </a:cxn>
                    <a:cxn ang="T141">
                      <a:pos x="T70" y="T71"/>
                    </a:cxn>
                    <a:cxn ang="T142">
                      <a:pos x="T72" y="T73"/>
                    </a:cxn>
                    <a:cxn ang="T143">
                      <a:pos x="T74" y="T75"/>
                    </a:cxn>
                    <a:cxn ang="T144">
                      <a:pos x="T76" y="T77"/>
                    </a:cxn>
                    <a:cxn ang="T145">
                      <a:pos x="T78" y="T79"/>
                    </a:cxn>
                    <a:cxn ang="T146">
                      <a:pos x="T80" y="T81"/>
                    </a:cxn>
                    <a:cxn ang="T147">
                      <a:pos x="T82" y="T83"/>
                    </a:cxn>
                    <a:cxn ang="T148">
                      <a:pos x="T84" y="T85"/>
                    </a:cxn>
                    <a:cxn ang="T149">
                      <a:pos x="T86" y="T87"/>
                    </a:cxn>
                    <a:cxn ang="T150">
                      <a:pos x="T88" y="T89"/>
                    </a:cxn>
                    <a:cxn ang="T151">
                      <a:pos x="T90" y="T91"/>
                    </a:cxn>
                    <a:cxn ang="T152">
                      <a:pos x="T92" y="T93"/>
                    </a:cxn>
                    <a:cxn ang="T153">
                      <a:pos x="T94" y="T95"/>
                    </a:cxn>
                    <a:cxn ang="T154">
                      <a:pos x="T96" y="T97"/>
                    </a:cxn>
                    <a:cxn ang="T155">
                      <a:pos x="T98" y="T99"/>
                    </a:cxn>
                    <a:cxn ang="T156">
                      <a:pos x="T100" y="T101"/>
                    </a:cxn>
                    <a:cxn ang="T157">
                      <a:pos x="T102" y="T103"/>
                    </a:cxn>
                    <a:cxn ang="T158">
                      <a:pos x="T104" y="T105"/>
                    </a:cxn>
                  </a:cxnLst>
                  <a:rect l="T159" t="T160" r="T161" b="T162"/>
                  <a:pathLst>
                    <a:path w="1321" h="712">
                      <a:moveTo>
                        <a:pt x="1301" y="401"/>
                      </a:moveTo>
                      <a:lnTo>
                        <a:pt x="1317" y="442"/>
                      </a:lnTo>
                      <a:lnTo>
                        <a:pt x="1321" y="481"/>
                      </a:lnTo>
                      <a:lnTo>
                        <a:pt x="1315" y="516"/>
                      </a:lnTo>
                      <a:lnTo>
                        <a:pt x="1298" y="550"/>
                      </a:lnTo>
                      <a:lnTo>
                        <a:pt x="1272" y="579"/>
                      </a:lnTo>
                      <a:lnTo>
                        <a:pt x="1239" y="604"/>
                      </a:lnTo>
                      <a:lnTo>
                        <a:pt x="1196" y="628"/>
                      </a:lnTo>
                      <a:lnTo>
                        <a:pt x="1147" y="649"/>
                      </a:lnTo>
                      <a:lnTo>
                        <a:pt x="1092" y="667"/>
                      </a:lnTo>
                      <a:lnTo>
                        <a:pt x="1031" y="683"/>
                      </a:lnTo>
                      <a:lnTo>
                        <a:pt x="967" y="694"/>
                      </a:lnTo>
                      <a:lnTo>
                        <a:pt x="896" y="704"/>
                      </a:lnTo>
                      <a:lnTo>
                        <a:pt x="824" y="710"/>
                      </a:lnTo>
                      <a:lnTo>
                        <a:pt x="795" y="712"/>
                      </a:lnTo>
                      <a:lnTo>
                        <a:pt x="476" y="712"/>
                      </a:lnTo>
                      <a:lnTo>
                        <a:pt x="472" y="712"/>
                      </a:lnTo>
                      <a:lnTo>
                        <a:pt x="409" y="708"/>
                      </a:lnTo>
                      <a:lnTo>
                        <a:pt x="348" y="704"/>
                      </a:lnTo>
                      <a:lnTo>
                        <a:pt x="290" y="696"/>
                      </a:lnTo>
                      <a:lnTo>
                        <a:pt x="235" y="689"/>
                      </a:lnTo>
                      <a:lnTo>
                        <a:pt x="186" y="677"/>
                      </a:lnTo>
                      <a:lnTo>
                        <a:pt x="141" y="663"/>
                      </a:lnTo>
                      <a:lnTo>
                        <a:pt x="102" y="648"/>
                      </a:lnTo>
                      <a:lnTo>
                        <a:pt x="67" y="630"/>
                      </a:lnTo>
                      <a:lnTo>
                        <a:pt x="39" y="608"/>
                      </a:lnTo>
                      <a:lnTo>
                        <a:pt x="18" y="583"/>
                      </a:lnTo>
                      <a:lnTo>
                        <a:pt x="6" y="554"/>
                      </a:lnTo>
                      <a:lnTo>
                        <a:pt x="0" y="524"/>
                      </a:lnTo>
                      <a:lnTo>
                        <a:pt x="0" y="520"/>
                      </a:lnTo>
                      <a:lnTo>
                        <a:pt x="4" y="487"/>
                      </a:lnTo>
                      <a:lnTo>
                        <a:pt x="16" y="446"/>
                      </a:lnTo>
                      <a:lnTo>
                        <a:pt x="51" y="370"/>
                      </a:lnTo>
                      <a:lnTo>
                        <a:pt x="94" y="299"/>
                      </a:lnTo>
                      <a:lnTo>
                        <a:pt x="147" y="235"/>
                      </a:lnTo>
                      <a:lnTo>
                        <a:pt x="204" y="176"/>
                      </a:lnTo>
                      <a:lnTo>
                        <a:pt x="270" y="125"/>
                      </a:lnTo>
                      <a:lnTo>
                        <a:pt x="341" y="82"/>
                      </a:lnTo>
                      <a:lnTo>
                        <a:pt x="415" y="47"/>
                      </a:lnTo>
                      <a:lnTo>
                        <a:pt x="497" y="21"/>
                      </a:lnTo>
                      <a:lnTo>
                        <a:pt x="581" y="6"/>
                      </a:lnTo>
                      <a:lnTo>
                        <a:pt x="667" y="0"/>
                      </a:lnTo>
                      <a:lnTo>
                        <a:pt x="759" y="6"/>
                      </a:lnTo>
                      <a:lnTo>
                        <a:pt x="847" y="23"/>
                      </a:lnTo>
                      <a:lnTo>
                        <a:pt x="932" y="53"/>
                      </a:lnTo>
                      <a:lnTo>
                        <a:pt x="1010" y="90"/>
                      </a:lnTo>
                      <a:lnTo>
                        <a:pt x="1082" y="137"/>
                      </a:lnTo>
                      <a:lnTo>
                        <a:pt x="1149" y="194"/>
                      </a:lnTo>
                      <a:lnTo>
                        <a:pt x="1208" y="256"/>
                      </a:lnTo>
                      <a:lnTo>
                        <a:pt x="1258" y="325"/>
                      </a:lnTo>
                      <a:lnTo>
                        <a:pt x="1301" y="401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/>
                    </a:gs>
                    <a:gs pos="100000">
                      <a:schemeClr val="bg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>
                    <a:solidFill>
                      <a:srgbClr val="00808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</p:grpSp>
          <p:sp>
            <p:nvSpPr>
              <p:cNvPr id="49" name="Text Box 80">
                <a:extLst>
                  <a:ext uri="{FF2B5EF4-FFF2-40B4-BE49-F238E27FC236}">
                    <a16:creationId xmlns:a16="http://schemas.microsoft.com/office/drawing/2014/main" id="{ACE14871-03E7-4E55-BF68-0C38BDBECD2C}"/>
                  </a:ext>
                </a:extLst>
              </p:cNvPr>
              <p:cNvSpPr txBox="1">
                <a:spLocks noChangeArrowheads="1"/>
              </p:cNvSpPr>
              <p:nvPr/>
            </p:nvSpPr>
            <p:spPr bwMode="gray">
              <a:xfrm>
                <a:off x="3047" y="3362"/>
                <a:ext cx="1245" cy="461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uk-UA" sz="1600" b="1" dirty="0">
                    <a:solidFill>
                      <a:srgbClr val="000066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Макроси, модулі</a:t>
                </a:r>
                <a:endParaRPr lang="en-US" sz="1600" b="1" dirty="0">
                  <a:solidFill>
                    <a:srgbClr val="00006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grpSp>
          <p:nvGrpSpPr>
            <p:cNvPr id="27" name="Group 81">
              <a:extLst>
                <a:ext uri="{FF2B5EF4-FFF2-40B4-BE49-F238E27FC236}">
                  <a16:creationId xmlns:a16="http://schemas.microsoft.com/office/drawing/2014/main" id="{80D25205-6843-43C8-8273-CC42FACF86B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84" y="1868"/>
              <a:ext cx="1201" cy="411"/>
              <a:chOff x="884" y="1868"/>
              <a:chExt cx="1201" cy="411"/>
            </a:xfrm>
          </p:grpSpPr>
          <p:grpSp>
            <p:nvGrpSpPr>
              <p:cNvPr id="44" name="Group 82">
                <a:extLst>
                  <a:ext uri="{FF2B5EF4-FFF2-40B4-BE49-F238E27FC236}">
                    <a16:creationId xmlns:a16="http://schemas.microsoft.com/office/drawing/2014/main" id="{EB71C46A-2579-4369-AD86-9F734C2DE7D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84" y="1868"/>
                <a:ext cx="1201" cy="384"/>
                <a:chOff x="-332" y="1526"/>
                <a:chExt cx="4670" cy="1490"/>
              </a:xfrm>
            </p:grpSpPr>
            <p:sp>
              <p:nvSpPr>
                <p:cNvPr id="46" name="Oval 83">
                  <a:extLst>
                    <a:ext uri="{FF2B5EF4-FFF2-40B4-BE49-F238E27FC236}">
                      <a16:creationId xmlns:a16="http://schemas.microsoft.com/office/drawing/2014/main" id="{C5FA7B77-1A03-4CB9-AE36-AB13580A3E9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gray">
                <a:xfrm>
                  <a:off x="-332" y="1524"/>
                  <a:ext cx="4671" cy="1492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5490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eaLnBrk="1" hangingPunct="1">
                    <a:defRPr/>
                  </a:pPr>
                  <a:endParaRPr lang="ru-RU">
                    <a:solidFill>
                      <a:srgbClr val="00808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  <p:sp>
              <p:nvSpPr>
                <p:cNvPr id="47" name="Freeform 84">
                  <a:extLst>
                    <a:ext uri="{FF2B5EF4-FFF2-40B4-BE49-F238E27FC236}">
                      <a16:creationId xmlns:a16="http://schemas.microsoft.com/office/drawing/2014/main" id="{A4AF1497-BC96-4194-AB71-47FEB01C6338}"/>
                    </a:ext>
                  </a:extLst>
                </p:cNvPr>
                <p:cNvSpPr>
                  <a:spLocks/>
                </p:cNvSpPr>
                <p:nvPr/>
              </p:nvSpPr>
              <p:spPr bwMode="gray">
                <a:xfrm>
                  <a:off x="2208" y="1948"/>
                  <a:ext cx="1296" cy="634"/>
                </a:xfrm>
                <a:custGeom>
                  <a:avLst/>
                  <a:gdLst>
                    <a:gd name="T0" fmla="*/ 1205 w 1321"/>
                    <a:gd name="T1" fmla="*/ 252 h 712"/>
                    <a:gd name="T2" fmla="*/ 1220 w 1321"/>
                    <a:gd name="T3" fmla="*/ 279 h 712"/>
                    <a:gd name="T4" fmla="*/ 1223 w 1321"/>
                    <a:gd name="T5" fmla="*/ 302 h 712"/>
                    <a:gd name="T6" fmla="*/ 1218 w 1321"/>
                    <a:gd name="T7" fmla="*/ 324 h 712"/>
                    <a:gd name="T8" fmla="*/ 1202 w 1321"/>
                    <a:gd name="T9" fmla="*/ 345 h 712"/>
                    <a:gd name="T10" fmla="*/ 1178 w 1321"/>
                    <a:gd name="T11" fmla="*/ 364 h 712"/>
                    <a:gd name="T12" fmla="*/ 1148 w 1321"/>
                    <a:gd name="T13" fmla="*/ 380 h 712"/>
                    <a:gd name="T14" fmla="*/ 1108 w 1321"/>
                    <a:gd name="T15" fmla="*/ 394 h 712"/>
                    <a:gd name="T16" fmla="*/ 1063 w 1321"/>
                    <a:gd name="T17" fmla="*/ 409 h 712"/>
                    <a:gd name="T18" fmla="*/ 1011 w 1321"/>
                    <a:gd name="T19" fmla="*/ 419 h 712"/>
                    <a:gd name="T20" fmla="*/ 955 w 1321"/>
                    <a:gd name="T21" fmla="*/ 429 h 712"/>
                    <a:gd name="T22" fmla="*/ 896 w 1321"/>
                    <a:gd name="T23" fmla="*/ 436 h 712"/>
                    <a:gd name="T24" fmla="*/ 830 w 1321"/>
                    <a:gd name="T25" fmla="*/ 443 h 712"/>
                    <a:gd name="T26" fmla="*/ 763 w 1321"/>
                    <a:gd name="T27" fmla="*/ 446 h 712"/>
                    <a:gd name="T28" fmla="*/ 737 w 1321"/>
                    <a:gd name="T29" fmla="*/ 448 h 712"/>
                    <a:gd name="T30" fmla="*/ 441 w 1321"/>
                    <a:gd name="T31" fmla="*/ 448 h 712"/>
                    <a:gd name="T32" fmla="*/ 437 w 1321"/>
                    <a:gd name="T33" fmla="*/ 448 h 712"/>
                    <a:gd name="T34" fmla="*/ 379 w 1321"/>
                    <a:gd name="T35" fmla="*/ 445 h 712"/>
                    <a:gd name="T36" fmla="*/ 323 w 1321"/>
                    <a:gd name="T37" fmla="*/ 443 h 712"/>
                    <a:gd name="T38" fmla="*/ 270 w 1321"/>
                    <a:gd name="T39" fmla="*/ 438 h 712"/>
                    <a:gd name="T40" fmla="*/ 219 w 1321"/>
                    <a:gd name="T41" fmla="*/ 434 h 712"/>
                    <a:gd name="T42" fmla="*/ 173 w 1321"/>
                    <a:gd name="T43" fmla="*/ 426 h 712"/>
                    <a:gd name="T44" fmla="*/ 130 w 1321"/>
                    <a:gd name="T45" fmla="*/ 416 h 712"/>
                    <a:gd name="T46" fmla="*/ 94 w 1321"/>
                    <a:gd name="T47" fmla="*/ 408 h 712"/>
                    <a:gd name="T48" fmla="*/ 63 w 1321"/>
                    <a:gd name="T49" fmla="*/ 396 h 712"/>
                    <a:gd name="T50" fmla="*/ 35 w 1321"/>
                    <a:gd name="T51" fmla="*/ 382 h 712"/>
                    <a:gd name="T52" fmla="*/ 18 w 1321"/>
                    <a:gd name="T53" fmla="*/ 366 h 712"/>
                    <a:gd name="T54" fmla="*/ 6 w 1321"/>
                    <a:gd name="T55" fmla="*/ 348 h 712"/>
                    <a:gd name="T56" fmla="*/ 0 w 1321"/>
                    <a:gd name="T57" fmla="*/ 329 h 712"/>
                    <a:gd name="T58" fmla="*/ 0 w 1321"/>
                    <a:gd name="T59" fmla="*/ 327 h 712"/>
                    <a:gd name="T60" fmla="*/ 4 w 1321"/>
                    <a:gd name="T61" fmla="*/ 306 h 712"/>
                    <a:gd name="T62" fmla="*/ 16 w 1321"/>
                    <a:gd name="T63" fmla="*/ 280 h 712"/>
                    <a:gd name="T64" fmla="*/ 47 w 1321"/>
                    <a:gd name="T65" fmla="*/ 232 h 712"/>
                    <a:gd name="T66" fmla="*/ 86 w 1321"/>
                    <a:gd name="T67" fmla="*/ 188 h 712"/>
                    <a:gd name="T68" fmla="*/ 135 w 1321"/>
                    <a:gd name="T69" fmla="*/ 148 h 712"/>
                    <a:gd name="T70" fmla="*/ 188 w 1321"/>
                    <a:gd name="T71" fmla="*/ 111 h 712"/>
                    <a:gd name="T72" fmla="*/ 250 w 1321"/>
                    <a:gd name="T73" fmla="*/ 78 h 712"/>
                    <a:gd name="T74" fmla="*/ 317 w 1321"/>
                    <a:gd name="T75" fmla="*/ 52 h 712"/>
                    <a:gd name="T76" fmla="*/ 384 w 1321"/>
                    <a:gd name="T77" fmla="*/ 29 h 712"/>
                    <a:gd name="T78" fmla="*/ 461 w 1321"/>
                    <a:gd name="T79" fmla="*/ 13 h 712"/>
                    <a:gd name="T80" fmla="*/ 538 w 1321"/>
                    <a:gd name="T81" fmla="*/ 4 h 712"/>
                    <a:gd name="T82" fmla="*/ 618 w 1321"/>
                    <a:gd name="T83" fmla="*/ 0 h 712"/>
                    <a:gd name="T84" fmla="*/ 618 w 1321"/>
                    <a:gd name="T85" fmla="*/ 0 h 712"/>
                    <a:gd name="T86" fmla="*/ 703 w 1321"/>
                    <a:gd name="T87" fmla="*/ 4 h 712"/>
                    <a:gd name="T88" fmla="*/ 785 w 1321"/>
                    <a:gd name="T89" fmla="*/ 14 h 712"/>
                    <a:gd name="T90" fmla="*/ 863 w 1321"/>
                    <a:gd name="T91" fmla="*/ 33 h 712"/>
                    <a:gd name="T92" fmla="*/ 936 w 1321"/>
                    <a:gd name="T93" fmla="*/ 56 h 712"/>
                    <a:gd name="T94" fmla="*/ 1003 w 1321"/>
                    <a:gd name="T95" fmla="*/ 86 h 712"/>
                    <a:gd name="T96" fmla="*/ 1064 w 1321"/>
                    <a:gd name="T97" fmla="*/ 122 h 712"/>
                    <a:gd name="T98" fmla="*/ 1119 w 1321"/>
                    <a:gd name="T99" fmla="*/ 161 h 712"/>
                    <a:gd name="T100" fmla="*/ 1166 w 1321"/>
                    <a:gd name="T101" fmla="*/ 204 h 712"/>
                    <a:gd name="T102" fmla="*/ 1205 w 1321"/>
                    <a:gd name="T103" fmla="*/ 252 h 712"/>
                    <a:gd name="T104" fmla="*/ 1205 w 1321"/>
                    <a:gd name="T105" fmla="*/ 252 h 712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w 1321"/>
                    <a:gd name="T160" fmla="*/ 0 h 712"/>
                    <a:gd name="T161" fmla="*/ 1321 w 1321"/>
                    <a:gd name="T162" fmla="*/ 712 h 712"/>
                  </a:gdLst>
                  <a:ahLst/>
                  <a:cxnLst>
                    <a:cxn ang="T106">
                      <a:pos x="T0" y="T1"/>
                    </a:cxn>
                    <a:cxn ang="T107">
                      <a:pos x="T2" y="T3"/>
                    </a:cxn>
                    <a:cxn ang="T108">
                      <a:pos x="T4" y="T5"/>
                    </a:cxn>
                    <a:cxn ang="T109">
                      <a:pos x="T6" y="T7"/>
                    </a:cxn>
                    <a:cxn ang="T110">
                      <a:pos x="T8" y="T9"/>
                    </a:cxn>
                    <a:cxn ang="T111">
                      <a:pos x="T10" y="T11"/>
                    </a:cxn>
                    <a:cxn ang="T112">
                      <a:pos x="T12" y="T13"/>
                    </a:cxn>
                    <a:cxn ang="T113">
                      <a:pos x="T14" y="T15"/>
                    </a:cxn>
                    <a:cxn ang="T114">
                      <a:pos x="T16" y="T17"/>
                    </a:cxn>
                    <a:cxn ang="T115">
                      <a:pos x="T18" y="T19"/>
                    </a:cxn>
                    <a:cxn ang="T116">
                      <a:pos x="T20" y="T21"/>
                    </a:cxn>
                    <a:cxn ang="T117">
                      <a:pos x="T22" y="T23"/>
                    </a:cxn>
                    <a:cxn ang="T118">
                      <a:pos x="T24" y="T25"/>
                    </a:cxn>
                    <a:cxn ang="T119">
                      <a:pos x="T26" y="T27"/>
                    </a:cxn>
                    <a:cxn ang="T120">
                      <a:pos x="T28" y="T29"/>
                    </a:cxn>
                    <a:cxn ang="T121">
                      <a:pos x="T30" y="T31"/>
                    </a:cxn>
                    <a:cxn ang="T122">
                      <a:pos x="T32" y="T33"/>
                    </a:cxn>
                    <a:cxn ang="T123">
                      <a:pos x="T34" y="T35"/>
                    </a:cxn>
                    <a:cxn ang="T124">
                      <a:pos x="T36" y="T37"/>
                    </a:cxn>
                    <a:cxn ang="T125">
                      <a:pos x="T38" y="T39"/>
                    </a:cxn>
                    <a:cxn ang="T126">
                      <a:pos x="T40" y="T41"/>
                    </a:cxn>
                    <a:cxn ang="T127">
                      <a:pos x="T42" y="T43"/>
                    </a:cxn>
                    <a:cxn ang="T128">
                      <a:pos x="T44" y="T45"/>
                    </a:cxn>
                    <a:cxn ang="T129">
                      <a:pos x="T46" y="T47"/>
                    </a:cxn>
                    <a:cxn ang="T130">
                      <a:pos x="T48" y="T49"/>
                    </a:cxn>
                    <a:cxn ang="T131">
                      <a:pos x="T50" y="T51"/>
                    </a:cxn>
                    <a:cxn ang="T132">
                      <a:pos x="T52" y="T53"/>
                    </a:cxn>
                    <a:cxn ang="T133">
                      <a:pos x="T54" y="T55"/>
                    </a:cxn>
                    <a:cxn ang="T134">
                      <a:pos x="T56" y="T57"/>
                    </a:cxn>
                    <a:cxn ang="T135">
                      <a:pos x="T58" y="T59"/>
                    </a:cxn>
                    <a:cxn ang="T136">
                      <a:pos x="T60" y="T61"/>
                    </a:cxn>
                    <a:cxn ang="T137">
                      <a:pos x="T62" y="T63"/>
                    </a:cxn>
                    <a:cxn ang="T138">
                      <a:pos x="T64" y="T65"/>
                    </a:cxn>
                    <a:cxn ang="T139">
                      <a:pos x="T66" y="T67"/>
                    </a:cxn>
                    <a:cxn ang="T140">
                      <a:pos x="T68" y="T69"/>
                    </a:cxn>
                    <a:cxn ang="T141">
                      <a:pos x="T70" y="T71"/>
                    </a:cxn>
                    <a:cxn ang="T142">
                      <a:pos x="T72" y="T73"/>
                    </a:cxn>
                    <a:cxn ang="T143">
                      <a:pos x="T74" y="T75"/>
                    </a:cxn>
                    <a:cxn ang="T144">
                      <a:pos x="T76" y="T77"/>
                    </a:cxn>
                    <a:cxn ang="T145">
                      <a:pos x="T78" y="T79"/>
                    </a:cxn>
                    <a:cxn ang="T146">
                      <a:pos x="T80" y="T81"/>
                    </a:cxn>
                    <a:cxn ang="T147">
                      <a:pos x="T82" y="T83"/>
                    </a:cxn>
                    <a:cxn ang="T148">
                      <a:pos x="T84" y="T85"/>
                    </a:cxn>
                    <a:cxn ang="T149">
                      <a:pos x="T86" y="T87"/>
                    </a:cxn>
                    <a:cxn ang="T150">
                      <a:pos x="T88" y="T89"/>
                    </a:cxn>
                    <a:cxn ang="T151">
                      <a:pos x="T90" y="T91"/>
                    </a:cxn>
                    <a:cxn ang="T152">
                      <a:pos x="T92" y="T93"/>
                    </a:cxn>
                    <a:cxn ang="T153">
                      <a:pos x="T94" y="T95"/>
                    </a:cxn>
                    <a:cxn ang="T154">
                      <a:pos x="T96" y="T97"/>
                    </a:cxn>
                    <a:cxn ang="T155">
                      <a:pos x="T98" y="T99"/>
                    </a:cxn>
                    <a:cxn ang="T156">
                      <a:pos x="T100" y="T101"/>
                    </a:cxn>
                    <a:cxn ang="T157">
                      <a:pos x="T102" y="T103"/>
                    </a:cxn>
                    <a:cxn ang="T158">
                      <a:pos x="T104" y="T105"/>
                    </a:cxn>
                  </a:cxnLst>
                  <a:rect l="T159" t="T160" r="T161" b="T162"/>
                  <a:pathLst>
                    <a:path w="1321" h="712">
                      <a:moveTo>
                        <a:pt x="1301" y="401"/>
                      </a:moveTo>
                      <a:lnTo>
                        <a:pt x="1317" y="442"/>
                      </a:lnTo>
                      <a:lnTo>
                        <a:pt x="1321" y="481"/>
                      </a:lnTo>
                      <a:lnTo>
                        <a:pt x="1315" y="516"/>
                      </a:lnTo>
                      <a:lnTo>
                        <a:pt x="1298" y="550"/>
                      </a:lnTo>
                      <a:lnTo>
                        <a:pt x="1272" y="579"/>
                      </a:lnTo>
                      <a:lnTo>
                        <a:pt x="1239" y="604"/>
                      </a:lnTo>
                      <a:lnTo>
                        <a:pt x="1196" y="628"/>
                      </a:lnTo>
                      <a:lnTo>
                        <a:pt x="1147" y="649"/>
                      </a:lnTo>
                      <a:lnTo>
                        <a:pt x="1092" y="667"/>
                      </a:lnTo>
                      <a:lnTo>
                        <a:pt x="1031" y="683"/>
                      </a:lnTo>
                      <a:lnTo>
                        <a:pt x="967" y="694"/>
                      </a:lnTo>
                      <a:lnTo>
                        <a:pt x="896" y="704"/>
                      </a:lnTo>
                      <a:lnTo>
                        <a:pt x="824" y="710"/>
                      </a:lnTo>
                      <a:lnTo>
                        <a:pt x="795" y="712"/>
                      </a:lnTo>
                      <a:lnTo>
                        <a:pt x="476" y="712"/>
                      </a:lnTo>
                      <a:lnTo>
                        <a:pt x="472" y="712"/>
                      </a:lnTo>
                      <a:lnTo>
                        <a:pt x="409" y="708"/>
                      </a:lnTo>
                      <a:lnTo>
                        <a:pt x="348" y="704"/>
                      </a:lnTo>
                      <a:lnTo>
                        <a:pt x="290" y="696"/>
                      </a:lnTo>
                      <a:lnTo>
                        <a:pt x="235" y="689"/>
                      </a:lnTo>
                      <a:lnTo>
                        <a:pt x="186" y="677"/>
                      </a:lnTo>
                      <a:lnTo>
                        <a:pt x="141" y="663"/>
                      </a:lnTo>
                      <a:lnTo>
                        <a:pt x="102" y="648"/>
                      </a:lnTo>
                      <a:lnTo>
                        <a:pt x="67" y="630"/>
                      </a:lnTo>
                      <a:lnTo>
                        <a:pt x="39" y="608"/>
                      </a:lnTo>
                      <a:lnTo>
                        <a:pt x="18" y="583"/>
                      </a:lnTo>
                      <a:lnTo>
                        <a:pt x="6" y="554"/>
                      </a:lnTo>
                      <a:lnTo>
                        <a:pt x="0" y="524"/>
                      </a:lnTo>
                      <a:lnTo>
                        <a:pt x="0" y="520"/>
                      </a:lnTo>
                      <a:lnTo>
                        <a:pt x="4" y="487"/>
                      </a:lnTo>
                      <a:lnTo>
                        <a:pt x="16" y="446"/>
                      </a:lnTo>
                      <a:lnTo>
                        <a:pt x="51" y="370"/>
                      </a:lnTo>
                      <a:lnTo>
                        <a:pt x="94" y="299"/>
                      </a:lnTo>
                      <a:lnTo>
                        <a:pt x="147" y="235"/>
                      </a:lnTo>
                      <a:lnTo>
                        <a:pt x="204" y="176"/>
                      </a:lnTo>
                      <a:lnTo>
                        <a:pt x="270" y="125"/>
                      </a:lnTo>
                      <a:lnTo>
                        <a:pt x="341" y="82"/>
                      </a:lnTo>
                      <a:lnTo>
                        <a:pt x="415" y="47"/>
                      </a:lnTo>
                      <a:lnTo>
                        <a:pt x="497" y="21"/>
                      </a:lnTo>
                      <a:lnTo>
                        <a:pt x="581" y="6"/>
                      </a:lnTo>
                      <a:lnTo>
                        <a:pt x="667" y="0"/>
                      </a:lnTo>
                      <a:lnTo>
                        <a:pt x="759" y="6"/>
                      </a:lnTo>
                      <a:lnTo>
                        <a:pt x="847" y="23"/>
                      </a:lnTo>
                      <a:lnTo>
                        <a:pt x="932" y="53"/>
                      </a:lnTo>
                      <a:lnTo>
                        <a:pt x="1010" y="90"/>
                      </a:lnTo>
                      <a:lnTo>
                        <a:pt x="1082" y="137"/>
                      </a:lnTo>
                      <a:lnTo>
                        <a:pt x="1149" y="194"/>
                      </a:lnTo>
                      <a:lnTo>
                        <a:pt x="1208" y="256"/>
                      </a:lnTo>
                      <a:lnTo>
                        <a:pt x="1258" y="325"/>
                      </a:lnTo>
                      <a:lnTo>
                        <a:pt x="1301" y="401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/>
                    </a:gs>
                    <a:gs pos="100000">
                      <a:schemeClr val="accent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>
                    <a:solidFill>
                      <a:srgbClr val="00808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</p:grpSp>
          <p:sp>
            <p:nvSpPr>
              <p:cNvPr id="45" name="Text Box 85">
                <a:extLst>
                  <a:ext uri="{FF2B5EF4-FFF2-40B4-BE49-F238E27FC236}">
                    <a16:creationId xmlns:a16="http://schemas.microsoft.com/office/drawing/2014/main" id="{02A6A7C3-E30A-4E3C-839A-2DB88FFB1F5A}"/>
                  </a:ext>
                </a:extLst>
              </p:cNvPr>
              <p:cNvSpPr txBox="1">
                <a:spLocks noChangeArrowheads="1"/>
              </p:cNvSpPr>
              <p:nvPr/>
            </p:nvSpPr>
            <p:spPr bwMode="gray">
              <a:xfrm>
                <a:off x="980" y="1915"/>
                <a:ext cx="1054" cy="364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uk-UA" sz="2400" b="1" dirty="0">
                    <a:solidFill>
                      <a:srgbClr val="000066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Запити</a:t>
                </a:r>
                <a:endParaRPr lang="en-US" sz="2400" b="1" dirty="0">
                  <a:solidFill>
                    <a:srgbClr val="00006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sp>
          <p:nvSpPr>
            <p:cNvPr id="28" name="Oval 86">
              <a:extLst>
                <a:ext uri="{FF2B5EF4-FFF2-40B4-BE49-F238E27FC236}">
                  <a16:creationId xmlns:a16="http://schemas.microsoft.com/office/drawing/2014/main" id="{17521590-7178-4223-A58B-C9E1E48AA01E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18227093">
              <a:off x="3506" y="3261"/>
              <a:ext cx="83" cy="84"/>
            </a:xfrm>
            <a:prstGeom prst="ellipse">
              <a:avLst/>
            </a:pr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66667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ru-RU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9" name="Oval 87">
              <a:extLst>
                <a:ext uri="{FF2B5EF4-FFF2-40B4-BE49-F238E27FC236}">
                  <a16:creationId xmlns:a16="http://schemas.microsoft.com/office/drawing/2014/main" id="{47B5A2CA-FCD8-45FD-BAF5-944D74D6A0BA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18227093">
              <a:off x="3412" y="3165"/>
              <a:ext cx="80" cy="82"/>
            </a:xfrm>
            <a:prstGeom prst="ellipse">
              <a:avLst/>
            </a:pr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66667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ru-RU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grpSp>
          <p:nvGrpSpPr>
            <p:cNvPr id="30" name="Group 88">
              <a:extLst>
                <a:ext uri="{FF2B5EF4-FFF2-40B4-BE49-F238E27FC236}">
                  <a16:creationId xmlns:a16="http://schemas.microsoft.com/office/drawing/2014/main" id="{A26D5ECD-2AD4-4D7E-B556-BF7CC489BB9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68" y="2256"/>
              <a:ext cx="231" cy="130"/>
              <a:chOff x="2016" y="2304"/>
              <a:chExt cx="231" cy="130"/>
            </a:xfrm>
          </p:grpSpPr>
          <p:sp>
            <p:nvSpPr>
              <p:cNvPr id="42" name="Oval 89">
                <a:extLst>
                  <a:ext uri="{FF2B5EF4-FFF2-40B4-BE49-F238E27FC236}">
                    <a16:creationId xmlns:a16="http://schemas.microsoft.com/office/drawing/2014/main" id="{4A9AA91E-0131-4A8B-9B51-44EEB39399B3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 rot="18227093">
                <a:off x="2017" y="2304"/>
                <a:ext cx="81" cy="84"/>
              </a:xfrm>
              <a:prstGeom prst="ellipse">
                <a:avLst/>
              </a:prstGeom>
              <a:gradFill rotWithShape="1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57647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43" name="Oval 90">
                <a:extLst>
                  <a:ext uri="{FF2B5EF4-FFF2-40B4-BE49-F238E27FC236}">
                    <a16:creationId xmlns:a16="http://schemas.microsoft.com/office/drawing/2014/main" id="{07C57740-5AB6-4331-B4E3-2F4E82E42338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 rot="18227093">
                <a:off x="2159" y="2352"/>
                <a:ext cx="84" cy="82"/>
              </a:xfrm>
              <a:prstGeom prst="ellipse">
                <a:avLst/>
              </a:prstGeom>
              <a:gradFill rotWithShape="1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48627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grpSp>
          <p:nvGrpSpPr>
            <p:cNvPr id="31" name="Group 91">
              <a:extLst>
                <a:ext uri="{FF2B5EF4-FFF2-40B4-BE49-F238E27FC236}">
                  <a16:creationId xmlns:a16="http://schemas.microsoft.com/office/drawing/2014/main" id="{CE751DD8-1685-4130-9360-BBB368DD1F1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32" y="1612"/>
              <a:ext cx="87" cy="260"/>
              <a:chOff x="2832" y="1612"/>
              <a:chExt cx="87" cy="260"/>
            </a:xfrm>
          </p:grpSpPr>
          <p:sp>
            <p:nvSpPr>
              <p:cNvPr id="39" name="Oval 92">
                <a:extLst>
                  <a:ext uri="{FF2B5EF4-FFF2-40B4-BE49-F238E27FC236}">
                    <a16:creationId xmlns:a16="http://schemas.microsoft.com/office/drawing/2014/main" id="{9D06C1C3-1B9D-4AF9-9379-523D290C4B59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 rot="18227093">
                <a:off x="2833" y="1607"/>
                <a:ext cx="83" cy="92"/>
              </a:xfrm>
              <a:prstGeom prst="ellipse">
                <a:avLst/>
              </a:prstGeom>
              <a:gradFill rotWithShape="1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4549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40" name="Oval 93">
                <a:extLst>
                  <a:ext uri="{FF2B5EF4-FFF2-40B4-BE49-F238E27FC236}">
                    <a16:creationId xmlns:a16="http://schemas.microsoft.com/office/drawing/2014/main" id="{31A537DC-5D03-48C9-8AE2-0EB4BF9A3825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 rot="18227093">
                <a:off x="2832" y="1786"/>
                <a:ext cx="84" cy="92"/>
              </a:xfrm>
              <a:prstGeom prst="ellipse">
                <a:avLst/>
              </a:prstGeom>
              <a:gradFill rotWithShape="1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48627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sp>
          <p:nvSpPr>
            <p:cNvPr id="32" name="Oval 94">
              <a:extLst>
                <a:ext uri="{FF2B5EF4-FFF2-40B4-BE49-F238E27FC236}">
                  <a16:creationId xmlns:a16="http://schemas.microsoft.com/office/drawing/2014/main" id="{4596199F-444D-4E54-A80C-D093AEF41DA8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18227093">
              <a:off x="3760" y="2270"/>
              <a:ext cx="80" cy="86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chemeClr val="hlink">
                    <a:gamma/>
                    <a:shade val="44314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ru-RU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33" name="Oval 95">
              <a:extLst>
                <a:ext uri="{FF2B5EF4-FFF2-40B4-BE49-F238E27FC236}">
                  <a16:creationId xmlns:a16="http://schemas.microsoft.com/office/drawing/2014/main" id="{9D9EDB9D-018E-4A3B-B767-623B75FE4DCE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18227093">
              <a:off x="3603" y="2350"/>
              <a:ext cx="81" cy="89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chemeClr val="hlink">
                    <a:gamma/>
                    <a:shade val="44314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ru-RU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34" name="Text Box 96">
              <a:extLst>
                <a:ext uri="{FF2B5EF4-FFF2-40B4-BE49-F238E27FC236}">
                  <a16:creationId xmlns:a16="http://schemas.microsoft.com/office/drawing/2014/main" id="{339D051A-9589-49F2-9817-B98BB55AE46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77" y="1628"/>
              <a:ext cx="1200" cy="7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Char char="v"/>
                <a:defRPr sz="2800" b="1">
                  <a:solidFill>
                    <a:schemeClr val="hlink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ru-RU" altLang="ru-RU" sz="1800" b="0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Для пошуку та вибірки інформації</a:t>
              </a:r>
              <a:endParaRPr lang="en-US" altLang="ru-RU" sz="1800" b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35" name="Text Box 97">
              <a:extLst>
                <a:ext uri="{FF2B5EF4-FFF2-40B4-BE49-F238E27FC236}">
                  <a16:creationId xmlns:a16="http://schemas.microsoft.com/office/drawing/2014/main" id="{C9FD4B5D-D438-4915-A1EC-0EF2E1CC41B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41" y="873"/>
              <a:ext cx="1922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Char char="v"/>
                <a:defRPr sz="2800" b="1">
                  <a:solidFill>
                    <a:schemeClr val="hlink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uk-UA" altLang="ru-RU" sz="1800" b="0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Для збереження даних</a:t>
              </a:r>
              <a:endParaRPr lang="en-US" altLang="ru-RU" sz="1800" b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36" name="Text Box 98">
              <a:extLst>
                <a:ext uri="{FF2B5EF4-FFF2-40B4-BE49-F238E27FC236}">
                  <a16:creationId xmlns:a16="http://schemas.microsoft.com/office/drawing/2014/main" id="{8FCC32E5-8D79-4FA1-B832-62DEDB24D19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44" y="1388"/>
              <a:ext cx="1200" cy="7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Char char="v"/>
                <a:defRPr sz="2800" b="1">
                  <a:solidFill>
                    <a:schemeClr val="hlink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uk-UA" altLang="ru-RU" sz="1800" b="0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Для введення та перегляду даних</a:t>
              </a:r>
              <a:endParaRPr lang="en-US" altLang="ru-RU" sz="1800" b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37" name="Text Box 99">
              <a:extLst>
                <a:ext uri="{FF2B5EF4-FFF2-40B4-BE49-F238E27FC236}">
                  <a16:creationId xmlns:a16="http://schemas.microsoft.com/office/drawing/2014/main" id="{9DDC22F0-5233-4AAE-A735-BD57AA0BECE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77" y="3306"/>
              <a:ext cx="1200" cy="9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Char char="v"/>
                <a:defRPr sz="2800" b="1">
                  <a:solidFill>
                    <a:schemeClr val="hlink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uk-UA" altLang="ru-RU" sz="1800" b="0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Для перегляду результатів опрацювання БД</a:t>
              </a:r>
              <a:endParaRPr lang="en-US" altLang="ru-RU" sz="1800" b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38" name="Text Box 100">
              <a:extLst>
                <a:ext uri="{FF2B5EF4-FFF2-40B4-BE49-F238E27FC236}">
                  <a16:creationId xmlns:a16="http://schemas.microsoft.com/office/drawing/2014/main" id="{C42D3B94-63E5-451B-87D2-B06D4E83F90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44" y="3402"/>
              <a:ext cx="1200" cy="5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Char char="v"/>
                <a:defRPr sz="2800" b="1">
                  <a:solidFill>
                    <a:schemeClr val="hlink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uk-UA" altLang="ru-RU" sz="1800" b="0">
                  <a:solidFill>
                    <a:srgbClr val="00808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Розширюють можливості БД </a:t>
              </a:r>
              <a:endParaRPr lang="en-US" altLang="ru-RU" sz="1800" b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68" name="Овал 67">
            <a:extLst>
              <a:ext uri="{FF2B5EF4-FFF2-40B4-BE49-F238E27FC236}">
                <a16:creationId xmlns:a16="http://schemas.microsoft.com/office/drawing/2014/main" id="{2EA958B0-D09D-4953-9FA5-3A6961219D8A}"/>
              </a:ext>
            </a:extLst>
          </p:cNvPr>
          <p:cNvSpPr/>
          <p:nvPr/>
        </p:nvSpPr>
        <p:spPr>
          <a:xfrm>
            <a:off x="6142308" y="3083219"/>
            <a:ext cx="71437" cy="71437"/>
          </a:xfrm>
          <a:prstGeom prst="ellipse">
            <a:avLst/>
          </a:prstGeom>
          <a:solidFill>
            <a:srgbClr val="00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>
              <a:solidFill>
                <a:srgbClr val="0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9" name="Прямоугольник 1">
            <a:extLst>
              <a:ext uri="{FF2B5EF4-FFF2-40B4-BE49-F238E27FC236}">
                <a16:creationId xmlns:a16="http://schemas.microsoft.com/office/drawing/2014/main" id="{F8C42354-D8D7-4C71-8234-4D51ADC0E0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4712" y="5107441"/>
            <a:ext cx="9160342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449263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hlink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FontTx/>
              <a:buNone/>
            </a:pPr>
            <a:r>
              <a:rPr lang="uk-UA" altLang="ru-RU" sz="1800" b="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Access підтримує вбудовану мову програмування </a:t>
            </a:r>
            <a:r>
              <a:rPr lang="uk-UA" altLang="ru-RU" sz="1800" b="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Visual</a:t>
            </a:r>
            <a:r>
              <a:rPr lang="uk-UA" altLang="ru-RU" sz="1800" b="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uk-UA" altLang="ru-RU" sz="1800" b="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Basic</a:t>
            </a:r>
            <a:r>
              <a:rPr lang="uk-UA" altLang="ru-RU" sz="1800" b="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uk-UA" altLang="ru-RU" sz="1800" b="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</a:t>
            </a:r>
            <a:r>
              <a:rPr lang="uk-UA" altLang="ru-RU" sz="1800" b="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uk-UA" altLang="ru-RU" sz="1800" b="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Applications</a:t>
            </a:r>
            <a:r>
              <a:rPr lang="uk-UA" altLang="ru-RU" sz="1800" b="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(VBA) що працює з пакетом програм </a:t>
            </a:r>
            <a:r>
              <a:rPr lang="en-US" altLang="ru-RU" sz="1800" b="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MS Office</a:t>
            </a:r>
            <a:r>
              <a:rPr lang="uk-UA" altLang="ru-RU" sz="1800" b="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en-US" altLang="ru-RU" sz="1800" b="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SQL (</a:t>
            </a:r>
            <a:r>
              <a:rPr lang="uk-UA" altLang="ru-RU" sz="1800" b="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англ</a:t>
            </a:r>
            <a:r>
              <a:rPr lang="uk-UA" altLang="ru-RU" sz="1800" b="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en-US" altLang="ru-RU" sz="1800" b="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Structured query language — </a:t>
            </a:r>
            <a:r>
              <a:rPr lang="uk-UA" altLang="ru-RU" sz="1800" b="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мова структурованих запитів) — декларативна мова програмування для взаємодії користувача з БД, що застосовується для формування запитів.</a:t>
            </a:r>
            <a:endParaRPr lang="ru-RU" altLang="ru-RU" sz="1100" b="0" dirty="0">
              <a:solidFill>
                <a:srgbClr val="0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2478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dirty="0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lvl="0" indent="-342900" algn="ctr">
              <a:spcBef>
                <a:spcPct val="20000"/>
              </a:spcBef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Робота з таблицями </a:t>
            </a:r>
            <a:r>
              <a:rPr lang="en-US" sz="24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Microsoft Access 2016 </a:t>
            </a: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2" name="текст підказки">
            <a:extLst>
              <a:ext uri="{FF2B5EF4-FFF2-40B4-BE49-F238E27FC236}">
                <a16:creationId xmlns:a16="http://schemas.microsoft.com/office/drawing/2014/main" id="{DBF6841B-74BA-47FE-A648-8D5E60A12563}"/>
              </a:ext>
            </a:extLst>
          </p:cNvPr>
          <p:cNvSpPr txBox="1">
            <a:spLocks/>
          </p:cNvSpPr>
          <p:nvPr/>
        </p:nvSpPr>
        <p:spPr>
          <a:xfrm>
            <a:off x="1193354" y="1280514"/>
            <a:ext cx="10640837" cy="4565391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ru-RU" sz="2000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Таблиці</a:t>
            </a:r>
            <a:r>
              <a:rPr lang="ru-RU" sz="2000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основний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об'єкт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бази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даних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оскільки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саме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в них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містяться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всі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дані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lvl="0">
              <a:spcBef>
                <a:spcPct val="20000"/>
              </a:spcBef>
              <a:defRPr/>
            </a:pP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</a:p>
          <a:p>
            <a:pPr lvl="0">
              <a:spcBef>
                <a:spcPct val="20000"/>
              </a:spcBef>
              <a:defRPr/>
            </a:pP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Рядок таблиці реляційної бази даних називають </a:t>
            </a:r>
            <a:r>
              <a:rPr lang="uk-UA" sz="2000" b="1" dirty="0">
                <a:solidFill>
                  <a:srgbClr val="FF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записом</a:t>
            </a: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або </a:t>
            </a:r>
            <a:r>
              <a:rPr lang="uk-UA" sz="2000" b="1" dirty="0" err="1">
                <a:solidFill>
                  <a:srgbClr val="FF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кортежем</a:t>
            </a: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Запис містить значення властивостей одного екземпляра сутності.</a:t>
            </a:r>
          </a:p>
          <a:p>
            <a:pPr lvl="0">
              <a:spcBef>
                <a:spcPct val="20000"/>
              </a:spcBef>
              <a:defRPr/>
            </a:pP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Стовпець таблиці реляційної бази даних називають </a:t>
            </a:r>
            <a:r>
              <a:rPr lang="uk-UA" sz="2000" b="1" dirty="0">
                <a:solidFill>
                  <a:srgbClr val="FF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полем</a:t>
            </a: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або </a:t>
            </a:r>
            <a:r>
              <a:rPr lang="uk-UA" sz="2000" b="1" dirty="0">
                <a:solidFill>
                  <a:srgbClr val="FF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атрибутом</a:t>
            </a: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Поле має ім'я, яке відображає назву властивості. Поле містить множину значень однієї властивості всіх екземплярів сутності. Дані, що містяться в кожному полі таблиці, є однотипними.</a:t>
            </a:r>
          </a:p>
          <a:p>
            <a:pPr lvl="0">
              <a:spcBef>
                <a:spcPct val="20000"/>
              </a:spcBef>
              <a:defRPr/>
            </a:pPr>
            <a:endParaRPr lang="uk-UA" sz="2000" dirty="0">
              <a:solidFill>
                <a:srgbClr val="0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>
              <a:spcBef>
                <a:spcPct val="20000"/>
              </a:spcBef>
              <a:defRPr/>
            </a:pPr>
            <a:endParaRPr lang="uk-UA" sz="2000" dirty="0">
              <a:solidFill>
                <a:srgbClr val="0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>
              <a:spcBef>
                <a:spcPct val="20000"/>
              </a:spcBef>
              <a:defRPr/>
            </a:pP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lvl="0">
              <a:spcBef>
                <a:spcPct val="20000"/>
              </a:spcBef>
              <a:defRPr/>
            </a:pPr>
            <a:endParaRPr lang="uk-UA" sz="2000" dirty="0">
              <a:solidFill>
                <a:srgbClr val="0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00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Рисунок 5" descr="Изображение выглядит как снимок экрана, сидит&#10;&#10;Автоматически созданное описание">
            <a:extLst>
              <a:ext uri="{FF2B5EF4-FFF2-40B4-BE49-F238E27FC236}">
                <a16:creationId xmlns:a16="http://schemas.microsoft.com/office/drawing/2014/main" id="{8EB63E3E-D346-4EF7-A14D-BE5B01E49D8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9750" y="3850190"/>
            <a:ext cx="4808324" cy="256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483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dirty="0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Поняття ключового поля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2" name="текст підказки">
            <a:extLst>
              <a:ext uri="{FF2B5EF4-FFF2-40B4-BE49-F238E27FC236}">
                <a16:creationId xmlns:a16="http://schemas.microsoft.com/office/drawing/2014/main" id="{D6FC53E7-5DED-47BC-83DE-58C750A1F690}"/>
              </a:ext>
            </a:extLst>
          </p:cNvPr>
          <p:cNvSpPr txBox="1">
            <a:spLocks/>
          </p:cNvSpPr>
          <p:nvPr/>
        </p:nvSpPr>
        <p:spPr>
          <a:xfrm>
            <a:off x="1193354" y="1280514"/>
            <a:ext cx="10640837" cy="4565391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>
              <a:spcBef>
                <a:spcPct val="20000"/>
              </a:spcBef>
              <a:defRPr/>
            </a:pPr>
            <a:r>
              <a:rPr lang="uk-UA" sz="2000" b="1" dirty="0">
                <a:solidFill>
                  <a:srgbClr val="FF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Ключове поле</a:t>
            </a: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це унікальне значення поля таблиці, що дозволяє встановити зв’язок із  записами в іншій таблиці.</a:t>
            </a:r>
          </a:p>
          <a:p>
            <a:pPr>
              <a:spcBef>
                <a:spcPct val="20000"/>
              </a:spcBef>
              <a:defRPr/>
            </a:pP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Первинний ключ. Таблиця може мати лише один первинний ключ. Первинний ключ складається з одного або кількох полів, які унікально ідентифікують кожен запис, що зберігається в таблиці. </a:t>
            </a:r>
          </a:p>
          <a:p>
            <a:pPr>
              <a:spcBef>
                <a:spcPct val="20000"/>
              </a:spcBef>
              <a:defRPr/>
            </a:pPr>
            <a:r>
              <a:rPr lang="uk-UA" sz="2000" b="1" dirty="0">
                <a:solidFill>
                  <a:srgbClr val="FF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Зовнішній ключ. </a:t>
            </a: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Таблиця також може мати один або кілька зовнішніх ключів. Зовнішній ключ містить значення, які відповідають значенням первинного ключа іншої таблиці. </a:t>
            </a:r>
          </a:p>
          <a:p>
            <a:pPr algn="ctr">
              <a:spcBef>
                <a:spcPct val="20000"/>
              </a:spcBef>
              <a:defRPr/>
            </a:pPr>
            <a:r>
              <a:rPr lang="uk-UA" sz="2000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Існує три типи ключів:</a:t>
            </a:r>
          </a:p>
          <a:p>
            <a:pPr>
              <a:spcBef>
                <a:spcPct val="20000"/>
              </a:spcBef>
              <a:defRPr/>
            </a:pPr>
            <a:r>
              <a:rPr lang="uk-UA" sz="2000" b="1" dirty="0">
                <a:solidFill>
                  <a:srgbClr val="FF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Поле лічильника (Тип даних «Лічильник»). </a:t>
            </a: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Тип даних поля в базі даних, у якому для кожного запису, що додається в таблицю, у полі автоматично заноситься унікальне числове значення.</a:t>
            </a:r>
          </a:p>
          <a:p>
            <a:pPr>
              <a:spcBef>
                <a:spcPct val="20000"/>
              </a:spcBef>
              <a:defRPr/>
            </a:pPr>
            <a:r>
              <a:rPr lang="uk-UA" sz="2000" b="1" dirty="0">
                <a:solidFill>
                  <a:srgbClr val="FF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Простий ключ. </a:t>
            </a: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Якщо поле містить унікальні значення, такі як коди або інвентарні номери, то це поле можна визначити як первинний ключ. </a:t>
            </a:r>
          </a:p>
          <a:p>
            <a:pPr>
              <a:spcBef>
                <a:spcPct val="20000"/>
              </a:spcBef>
              <a:defRPr/>
            </a:pPr>
            <a:r>
              <a:rPr lang="uk-UA" sz="2000" b="1" dirty="0">
                <a:solidFill>
                  <a:srgbClr val="FF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Складений ключ. </a:t>
            </a: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 випадках, коли неможливо гарантувати унікальність значень кожного поля, існує можливість створити ключ, що складається з декількох полів.</a:t>
            </a: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uk-UA" sz="2000" dirty="0">
              <a:solidFill>
                <a:srgbClr val="0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00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C04B99C-80B7-42D9-9918-462BDDC5874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9302" y="300292"/>
            <a:ext cx="850487" cy="980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00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dirty="0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Зв’язки між таблицями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3" name="Rectangle 4">
            <a:extLst>
              <a:ext uri="{FF2B5EF4-FFF2-40B4-BE49-F238E27FC236}">
                <a16:creationId xmlns:a16="http://schemas.microsoft.com/office/drawing/2014/main" id="{0A0BDBEC-1CFC-451A-8AA4-E8FBD79904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0959" y="1080321"/>
            <a:ext cx="8480425" cy="1208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/>
          <a:lstStyle>
            <a:lvl1pPr marL="358775" indent="-358775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hlink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uk-UA" altLang="ru-RU" sz="2000" dirty="0">
                <a:solidFill>
                  <a:srgbClr val="FF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Один до одного («1-1») </a:t>
            </a:r>
            <a:r>
              <a:rPr lang="uk-UA" altLang="ru-RU" sz="2000" b="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одному запису в першій таблиці відповідає тільки один запис в другій таблиці.</a:t>
            </a:r>
            <a:br>
              <a:rPr lang="uk-UA" altLang="ru-RU" sz="2000" b="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uk-UA" altLang="ru-RU" sz="2000" b="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Примітка: виділення часто використовуваних даних.</a:t>
            </a:r>
          </a:p>
        </p:txBody>
      </p:sp>
      <p:graphicFrame>
        <p:nvGraphicFramePr>
          <p:cNvPr id="14" name="Group 157">
            <a:extLst>
              <a:ext uri="{FF2B5EF4-FFF2-40B4-BE49-F238E27FC236}">
                <a16:creationId xmlns:a16="http://schemas.microsoft.com/office/drawing/2014/main" id="{84DE3EAC-BF87-4C3B-A0CD-ACE7B38592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1592436"/>
              </p:ext>
            </p:extLst>
          </p:nvPr>
        </p:nvGraphicFramePr>
        <p:xfrm>
          <a:off x="2344947" y="2439221"/>
          <a:ext cx="2797175" cy="1219200"/>
        </p:xfrm>
        <a:graphic>
          <a:graphicData uri="http://schemas.openxmlformats.org/drawingml/2006/table">
            <a:tbl>
              <a:tblPr/>
              <a:tblGrid>
                <a:gridCol w="549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69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509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365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Код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Прізвище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Ім'я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24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Іванов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Кузьма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24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Петров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Василь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14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…</a:t>
                      </a:r>
                      <a:endParaRPr kumimoji="0" lang="ru-RU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6" name="Group 239">
            <a:extLst>
              <a:ext uri="{FF2B5EF4-FFF2-40B4-BE49-F238E27FC236}">
                <a16:creationId xmlns:a16="http://schemas.microsoft.com/office/drawing/2014/main" id="{46229B42-3786-4FEE-8A81-88C966203C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9479508"/>
              </p:ext>
            </p:extLst>
          </p:nvPr>
        </p:nvGraphicFramePr>
        <p:xfrm>
          <a:off x="5473909" y="2437633"/>
          <a:ext cx="5172075" cy="1219200"/>
        </p:xfrm>
        <a:graphic>
          <a:graphicData uri="http://schemas.openxmlformats.org/drawingml/2006/table">
            <a:tbl>
              <a:tblPr/>
              <a:tblGrid>
                <a:gridCol w="60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12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495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095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Код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Рік народження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Адреса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13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1992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Шевченка, б.20, кв. 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1993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Франка вул., б. 30, кв. 18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51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…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8" name="Freeform 163">
            <a:extLst>
              <a:ext uri="{FF2B5EF4-FFF2-40B4-BE49-F238E27FC236}">
                <a16:creationId xmlns:a16="http://schemas.microsoft.com/office/drawing/2014/main" id="{47910DC8-E0F9-4335-93BC-6F4E358DD5CF}"/>
              </a:ext>
            </a:extLst>
          </p:cNvPr>
          <p:cNvSpPr>
            <a:spLocks/>
          </p:cNvSpPr>
          <p:nvPr/>
        </p:nvSpPr>
        <p:spPr bwMode="auto">
          <a:xfrm>
            <a:off x="2508459" y="2120133"/>
            <a:ext cx="3435350" cy="323850"/>
          </a:xfrm>
          <a:custGeom>
            <a:avLst/>
            <a:gdLst>
              <a:gd name="T0" fmla="*/ 2147483646 w 2232"/>
              <a:gd name="T1" fmla="*/ 2147483646 h 204"/>
              <a:gd name="T2" fmla="*/ 2147483646 w 2232"/>
              <a:gd name="T3" fmla="*/ 2147483646 h 204"/>
              <a:gd name="T4" fmla="*/ 2147483646 w 2232"/>
              <a:gd name="T5" fmla="*/ 2147483646 h 204"/>
              <a:gd name="T6" fmla="*/ 2147483646 w 2232"/>
              <a:gd name="T7" fmla="*/ 2147483646 h 204"/>
              <a:gd name="T8" fmla="*/ 0 60000 65536"/>
              <a:gd name="T9" fmla="*/ 0 60000 65536"/>
              <a:gd name="T10" fmla="*/ 0 60000 65536"/>
              <a:gd name="T11" fmla="*/ 0 60000 65536"/>
              <a:gd name="T12" fmla="*/ 0 w 2232"/>
              <a:gd name="T13" fmla="*/ 0 h 204"/>
              <a:gd name="T14" fmla="*/ 2232 w 2232"/>
              <a:gd name="T15" fmla="*/ 204 h 20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232" h="204">
                <a:moveTo>
                  <a:pt x="67" y="204"/>
                </a:moveTo>
                <a:cubicBezTo>
                  <a:pt x="107" y="175"/>
                  <a:pt x="0" y="56"/>
                  <a:pt x="309" y="28"/>
                </a:cubicBezTo>
                <a:cubicBezTo>
                  <a:pt x="618" y="0"/>
                  <a:pt x="1614" y="5"/>
                  <a:pt x="1923" y="34"/>
                </a:cubicBezTo>
                <a:cubicBezTo>
                  <a:pt x="2232" y="63"/>
                  <a:pt x="2113" y="169"/>
                  <a:pt x="2163" y="204"/>
                </a:cubicBezTo>
              </a:path>
            </a:pathLst>
          </a:custGeom>
          <a:noFill/>
          <a:ln w="25400">
            <a:solidFill>
              <a:schemeClr val="tx1"/>
            </a:solidFill>
            <a:round/>
            <a:headEnd/>
            <a:tailEnd type="none" w="med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9" name="Rectangle 164">
            <a:extLst>
              <a:ext uri="{FF2B5EF4-FFF2-40B4-BE49-F238E27FC236}">
                <a16:creationId xmlns:a16="http://schemas.microsoft.com/office/drawing/2014/main" id="{05DFA840-57A9-4769-A00E-1F4B451E56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95734" y="2116958"/>
            <a:ext cx="31115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 type="none" w="med" len="lg"/>
              </a14:hiddenLine>
            </a:ext>
          </a:extLst>
        </p:spPr>
        <p:txBody>
          <a:bodyPr wrap="none" lIns="0" tIns="0" rIns="0" bIns="0" anchor="ctr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hlink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1800" b="0">
                <a:solidFill>
                  <a:srgbClr val="4040C0"/>
                </a:solidFill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21" name="Rectangle 165">
            <a:extLst>
              <a:ext uri="{FF2B5EF4-FFF2-40B4-BE49-F238E27FC236}">
                <a16:creationId xmlns:a16="http://schemas.microsoft.com/office/drawing/2014/main" id="{718CF337-846C-4909-95E3-2B776B9A0D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02534" y="2123308"/>
            <a:ext cx="31115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 type="none" w="med" len="lg"/>
              </a14:hiddenLine>
            </a:ext>
          </a:extLst>
        </p:spPr>
        <p:txBody>
          <a:bodyPr wrap="none" lIns="0" tIns="0" rIns="0" bIns="0" anchor="ctr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hlink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1800" b="0">
                <a:solidFill>
                  <a:srgbClr val="4040C0"/>
                </a:solidFill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23" name="Rectangle 166">
            <a:extLst>
              <a:ext uri="{FF2B5EF4-FFF2-40B4-BE49-F238E27FC236}">
                <a16:creationId xmlns:a16="http://schemas.microsoft.com/office/drawing/2014/main" id="{D3B11D74-E1CD-40F2-BD81-F7484BB0FC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2859" y="3813996"/>
            <a:ext cx="8480425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/>
          <a:lstStyle>
            <a:lvl1pPr marL="358775" indent="-358775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hlink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uk-UA" altLang="ru-RU" sz="2000" dirty="0">
                <a:solidFill>
                  <a:srgbClr val="FF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Один до багатьох («1- </a:t>
            </a:r>
            <a:r>
              <a:rPr lang="uk-UA" altLang="ru-RU" sz="2400" dirty="0">
                <a:solidFill>
                  <a:srgbClr val="FF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Symbol" panose="05050102010706020507" pitchFamily="18" charset="2"/>
              </a:rPr>
              <a:t></a:t>
            </a:r>
            <a:r>
              <a:rPr lang="uk-UA" altLang="ru-RU" sz="2000" dirty="0">
                <a:solidFill>
                  <a:srgbClr val="FF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») </a:t>
            </a:r>
            <a:r>
              <a:rPr lang="uk-UA" altLang="ru-RU" sz="2000" b="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одному запису в першій таблиці відповідає декілька записів в другій.</a:t>
            </a:r>
          </a:p>
        </p:txBody>
      </p:sp>
      <p:graphicFrame>
        <p:nvGraphicFramePr>
          <p:cNvPr id="26" name="Group 189">
            <a:extLst>
              <a:ext uri="{FF2B5EF4-FFF2-40B4-BE49-F238E27FC236}">
                <a16:creationId xmlns:a16="http://schemas.microsoft.com/office/drawing/2014/main" id="{B36EDC58-7A96-4BA9-8D22-4BF15E9A4F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0833007"/>
              </p:ext>
            </p:extLst>
          </p:nvPr>
        </p:nvGraphicFramePr>
        <p:xfrm>
          <a:off x="3295859" y="5049071"/>
          <a:ext cx="1646238" cy="1219200"/>
        </p:xfrm>
        <a:graphic>
          <a:graphicData uri="http://schemas.openxmlformats.org/drawingml/2006/table">
            <a:tbl>
              <a:tblPr/>
              <a:tblGrid>
                <a:gridCol w="549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69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65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Код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Назва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24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Монітор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24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Вінчестер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14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…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7" name="Group 227">
            <a:extLst>
              <a:ext uri="{FF2B5EF4-FFF2-40B4-BE49-F238E27FC236}">
                <a16:creationId xmlns:a16="http://schemas.microsoft.com/office/drawing/2014/main" id="{90F32FF2-3036-4F5A-B263-64C8E03C26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5375377"/>
              </p:ext>
            </p:extLst>
          </p:nvPr>
        </p:nvGraphicFramePr>
        <p:xfrm>
          <a:off x="6501022" y="5049071"/>
          <a:ext cx="2709862" cy="1260476"/>
        </p:xfrm>
        <a:graphic>
          <a:graphicData uri="http://schemas.openxmlformats.org/drawingml/2006/table">
            <a:tbl>
              <a:tblPr/>
              <a:tblGrid>
                <a:gridCol w="622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477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97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159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Код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Код товару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Ціна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43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123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2 999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59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345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2 499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43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…</a:t>
                      </a:r>
                      <a:endParaRPr kumimoji="0" lang="ru-RU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8" name="Freeform 229">
            <a:extLst>
              <a:ext uri="{FF2B5EF4-FFF2-40B4-BE49-F238E27FC236}">
                <a16:creationId xmlns:a16="http://schemas.microsoft.com/office/drawing/2014/main" id="{CE0E1DB0-8A91-439D-A682-FC7F5F64153A}"/>
              </a:ext>
            </a:extLst>
          </p:cNvPr>
          <p:cNvSpPr>
            <a:spLocks/>
          </p:cNvSpPr>
          <p:nvPr/>
        </p:nvSpPr>
        <p:spPr bwMode="auto">
          <a:xfrm>
            <a:off x="3545097" y="4758558"/>
            <a:ext cx="4281487" cy="293688"/>
          </a:xfrm>
          <a:custGeom>
            <a:avLst/>
            <a:gdLst>
              <a:gd name="T0" fmla="*/ 2147483646 w 2697"/>
              <a:gd name="T1" fmla="*/ 2147483646 h 244"/>
              <a:gd name="T2" fmla="*/ 2147483646 w 2697"/>
              <a:gd name="T3" fmla="*/ 2147483646 h 244"/>
              <a:gd name="T4" fmla="*/ 2147483646 w 2697"/>
              <a:gd name="T5" fmla="*/ 2147483646 h 244"/>
              <a:gd name="T6" fmla="*/ 2147483646 w 2697"/>
              <a:gd name="T7" fmla="*/ 2147483646 h 244"/>
              <a:gd name="T8" fmla="*/ 2147483646 w 2697"/>
              <a:gd name="T9" fmla="*/ 2147483646 h 244"/>
              <a:gd name="T10" fmla="*/ 2147483646 w 2697"/>
              <a:gd name="T11" fmla="*/ 2147483646 h 24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697"/>
              <a:gd name="T19" fmla="*/ 0 h 244"/>
              <a:gd name="T20" fmla="*/ 2697 w 2697"/>
              <a:gd name="T21" fmla="*/ 244 h 244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697" h="244">
                <a:moveTo>
                  <a:pt x="12" y="244"/>
                </a:moveTo>
                <a:lnTo>
                  <a:pt x="12" y="163"/>
                </a:lnTo>
                <a:cubicBezTo>
                  <a:pt x="25" y="126"/>
                  <a:pt x="0" y="52"/>
                  <a:pt x="93" y="23"/>
                </a:cubicBezTo>
                <a:cubicBezTo>
                  <a:pt x="521" y="0"/>
                  <a:pt x="2463" y="1"/>
                  <a:pt x="2580" y="23"/>
                </a:cubicBezTo>
                <a:cubicBezTo>
                  <a:pt x="2697" y="45"/>
                  <a:pt x="2675" y="101"/>
                  <a:pt x="2694" y="137"/>
                </a:cubicBezTo>
                <a:lnTo>
                  <a:pt x="2694" y="241"/>
                </a:lnTo>
              </a:path>
            </a:pathLst>
          </a:custGeom>
          <a:noFill/>
          <a:ln w="25400">
            <a:solidFill>
              <a:schemeClr val="tx1"/>
            </a:solidFill>
            <a:round/>
            <a:headEnd/>
            <a:tailEnd type="none" w="med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9" name="Rectangle 230">
            <a:extLst>
              <a:ext uri="{FF2B5EF4-FFF2-40B4-BE49-F238E27FC236}">
                <a16:creationId xmlns:a16="http://schemas.microsoft.com/office/drawing/2014/main" id="{B5F22645-5A82-405E-BA36-798FC4C4E2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0609" y="4699821"/>
            <a:ext cx="31115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 type="none" w="med" len="lg"/>
              </a14:hiddenLine>
            </a:ext>
          </a:extLst>
        </p:spPr>
        <p:txBody>
          <a:bodyPr wrap="none" lIns="0" tIns="0" rIns="0" bIns="0" anchor="ctr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hlink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1800" b="0">
                <a:solidFill>
                  <a:srgbClr val="4040C0"/>
                </a:solidFill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30" name="Rectangle 231">
            <a:extLst>
              <a:ext uri="{FF2B5EF4-FFF2-40B4-BE49-F238E27FC236}">
                <a16:creationId xmlns:a16="http://schemas.microsoft.com/office/drawing/2014/main" id="{B3B2D12E-B160-4C33-807C-EBF505F241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67859" y="4709346"/>
            <a:ext cx="31115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 type="none" w="med" len="lg"/>
              </a14:hiddenLine>
            </a:ext>
          </a:extLst>
        </p:spPr>
        <p:txBody>
          <a:bodyPr wrap="none" lIns="0" tIns="0" rIns="0" bIns="0" anchor="ctr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hlink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b="0">
                <a:solidFill>
                  <a:srgbClr val="4040C0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</a:t>
            </a:r>
          </a:p>
        </p:txBody>
      </p:sp>
      <p:sp>
        <p:nvSpPr>
          <p:cNvPr id="31" name="AutoShape 236">
            <a:extLst>
              <a:ext uri="{FF2B5EF4-FFF2-40B4-BE49-F238E27FC236}">
                <a16:creationId xmlns:a16="http://schemas.microsoft.com/office/drawing/2014/main" id="{DE9767F5-6A41-442F-A44C-0ED668801B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67122" y="4563296"/>
            <a:ext cx="1198562" cy="415925"/>
          </a:xfrm>
          <a:prstGeom prst="wedgeRoundRectCallout">
            <a:avLst>
              <a:gd name="adj1" fmla="val 62319"/>
              <a:gd name="adj2" fmla="val 160306"/>
              <a:gd name="adj3" fmla="val 16667"/>
            </a:avLst>
          </a:prstGeom>
          <a:solidFill>
            <a:srgbClr val="FFFFCC"/>
          </a:solidFill>
          <a:ln>
            <a:noFill/>
          </a:ln>
          <a:effectLst>
            <a:outerShdw dist="53882" dir="2700000" algn="ctr" rotWithShape="0">
              <a:schemeClr val="tx1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 type="none" w="med" len="lg"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hlink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uk-UA" altLang="ru-RU" sz="1800" b="0">
                <a:solidFill>
                  <a:schemeClr val="tx1"/>
                </a:solidFill>
                <a:latin typeface="Arial" panose="020B0604020202020204" pitchFamily="34" charset="0"/>
              </a:rPr>
              <a:t>товари</a:t>
            </a:r>
          </a:p>
        </p:txBody>
      </p:sp>
      <p:sp>
        <p:nvSpPr>
          <p:cNvPr id="32" name="AutoShape 237">
            <a:extLst>
              <a:ext uri="{FF2B5EF4-FFF2-40B4-BE49-F238E27FC236}">
                <a16:creationId xmlns:a16="http://schemas.microsoft.com/office/drawing/2014/main" id="{51906876-FAEF-4B29-B74E-6065D55581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29947" y="4450583"/>
            <a:ext cx="1198562" cy="700088"/>
          </a:xfrm>
          <a:prstGeom prst="wedgeRoundRectCallout">
            <a:avLst>
              <a:gd name="adj1" fmla="val -60463"/>
              <a:gd name="adj2" fmla="val 94898"/>
              <a:gd name="adj3" fmla="val 16667"/>
            </a:avLst>
          </a:prstGeom>
          <a:solidFill>
            <a:srgbClr val="FFFFCC"/>
          </a:solidFill>
          <a:ln>
            <a:noFill/>
          </a:ln>
          <a:effectLst>
            <a:outerShdw dist="53882" dir="2700000" algn="ctr" rotWithShape="0">
              <a:schemeClr val="tx1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 type="none" w="med" len="lg"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hlink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uk-UA" altLang="ru-RU" sz="1800" b="0">
                <a:solidFill>
                  <a:schemeClr val="tx1"/>
                </a:solidFill>
                <a:latin typeface="Arial" panose="020B0604020202020204" pitchFamily="34" charset="0"/>
              </a:rPr>
              <a:t>прайс-лист</a:t>
            </a:r>
          </a:p>
        </p:txBody>
      </p:sp>
    </p:spTree>
    <p:extLst>
      <p:ext uri="{BB962C8B-B14F-4D97-AF65-F5344CB8AC3E}">
        <p14:creationId xmlns:p14="http://schemas.microsoft.com/office/powerpoint/2010/main" val="1230739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9" grpId="0"/>
      <p:bldP spid="21" grpId="0"/>
      <p:bldP spid="23" grpId="0"/>
      <p:bldP spid="29" grpId="0"/>
      <p:bldP spid="30" grpId="0"/>
      <p:bldP spid="31" grpId="0" animBg="1"/>
      <p:bldP spid="3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dirty="0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Зв’язки між таблицями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34" name="Rectangle 4">
            <a:extLst>
              <a:ext uri="{FF2B5EF4-FFF2-40B4-BE49-F238E27FC236}">
                <a16:creationId xmlns:a16="http://schemas.microsoft.com/office/drawing/2014/main" id="{D16BD5EB-0137-4393-9FEC-1C1EA3AB2E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89663" y="1017502"/>
            <a:ext cx="8480425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/>
          <a:lstStyle>
            <a:lvl1pPr marL="358775" indent="-358775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hlink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uk-UA" altLang="ru-RU" sz="2000" dirty="0">
                <a:solidFill>
                  <a:srgbClr val="FF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Багато до багатьох («</a:t>
            </a:r>
            <a:r>
              <a:rPr lang="uk-UA" altLang="ru-RU" sz="2400" dirty="0">
                <a:solidFill>
                  <a:srgbClr val="FF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Symbol" panose="05050102010706020507" pitchFamily="18" charset="2"/>
              </a:rPr>
              <a:t></a:t>
            </a:r>
            <a:r>
              <a:rPr lang="uk-UA" altLang="ru-RU" sz="2000" dirty="0">
                <a:solidFill>
                  <a:srgbClr val="FF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uk-UA" altLang="ru-RU" sz="2400" dirty="0">
                <a:solidFill>
                  <a:srgbClr val="FF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Symbol" panose="05050102010706020507" pitchFamily="18" charset="2"/>
              </a:rPr>
              <a:t></a:t>
            </a:r>
            <a:r>
              <a:rPr lang="uk-UA" altLang="ru-RU" sz="2000" dirty="0">
                <a:solidFill>
                  <a:srgbClr val="FF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») </a:t>
            </a:r>
            <a:r>
              <a:rPr lang="uk-UA" altLang="ru-RU" sz="2000" b="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одному запису в першій таблиці відповідає декілька записів в другій, і навпаки.</a:t>
            </a:r>
          </a:p>
        </p:txBody>
      </p:sp>
      <p:graphicFrame>
        <p:nvGraphicFramePr>
          <p:cNvPr id="35" name="Group 5">
            <a:extLst>
              <a:ext uri="{FF2B5EF4-FFF2-40B4-BE49-F238E27FC236}">
                <a16:creationId xmlns:a16="http://schemas.microsoft.com/office/drawing/2014/main" id="{BE3C60D7-56BB-45F8-8570-C27F3C1230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0288106"/>
              </p:ext>
            </p:extLst>
          </p:nvPr>
        </p:nvGraphicFramePr>
        <p:xfrm>
          <a:off x="3470788" y="2274802"/>
          <a:ext cx="1646237" cy="1219200"/>
        </p:xfrm>
        <a:graphic>
          <a:graphicData uri="http://schemas.openxmlformats.org/drawingml/2006/table">
            <a:tbl>
              <a:tblPr/>
              <a:tblGrid>
                <a:gridCol w="549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69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65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Код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Прізвище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24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Іванов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24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Петров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14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…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36" name="Group 209">
            <a:extLst>
              <a:ext uri="{FF2B5EF4-FFF2-40B4-BE49-F238E27FC236}">
                <a16:creationId xmlns:a16="http://schemas.microsoft.com/office/drawing/2014/main" id="{64CEDCF1-BD66-4798-8894-8AEEBC2F2F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4636762"/>
              </p:ext>
            </p:extLst>
          </p:nvPr>
        </p:nvGraphicFramePr>
        <p:xfrm>
          <a:off x="6213988" y="2238289"/>
          <a:ext cx="1646237" cy="1524000"/>
        </p:xfrm>
        <a:graphic>
          <a:graphicData uri="http://schemas.openxmlformats.org/drawingml/2006/table">
            <a:tbl>
              <a:tblPr/>
              <a:tblGrid>
                <a:gridCol w="549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69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65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Код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Назва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24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Історія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24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Географія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32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Біологія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14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…</a:t>
                      </a:r>
                      <a:endParaRPr kumimoji="0" lang="ru-RU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7" name="Line 51">
            <a:extLst>
              <a:ext uri="{FF2B5EF4-FFF2-40B4-BE49-F238E27FC236}">
                <a16:creationId xmlns:a16="http://schemas.microsoft.com/office/drawing/2014/main" id="{FB97CAF0-4078-41FF-AF09-861DD76CC3CD}"/>
              </a:ext>
            </a:extLst>
          </p:cNvPr>
          <p:cNvSpPr>
            <a:spLocks noChangeShapeType="1"/>
          </p:cNvSpPr>
          <p:nvPr/>
        </p:nvSpPr>
        <p:spPr bwMode="auto">
          <a:xfrm>
            <a:off x="5020188" y="2730414"/>
            <a:ext cx="1309687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oval" w="med" len="med"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8" name="Line 52">
            <a:extLst>
              <a:ext uri="{FF2B5EF4-FFF2-40B4-BE49-F238E27FC236}">
                <a16:creationId xmlns:a16="http://schemas.microsoft.com/office/drawing/2014/main" id="{132DA6BF-1B8D-4762-822D-8324F89CDF0F}"/>
              </a:ext>
            </a:extLst>
          </p:cNvPr>
          <p:cNvSpPr>
            <a:spLocks noChangeShapeType="1"/>
          </p:cNvSpPr>
          <p:nvPr/>
        </p:nvSpPr>
        <p:spPr bwMode="auto">
          <a:xfrm>
            <a:off x="5024950" y="2725652"/>
            <a:ext cx="1314450" cy="271462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oval" w="med" len="med"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9" name="Line 53">
            <a:extLst>
              <a:ext uri="{FF2B5EF4-FFF2-40B4-BE49-F238E27FC236}">
                <a16:creationId xmlns:a16="http://schemas.microsoft.com/office/drawing/2014/main" id="{F6FF7A29-1FAE-4B64-A196-BF6DE6DE2775}"/>
              </a:ext>
            </a:extLst>
          </p:cNvPr>
          <p:cNvSpPr>
            <a:spLocks noChangeShapeType="1"/>
          </p:cNvSpPr>
          <p:nvPr/>
        </p:nvSpPr>
        <p:spPr bwMode="auto">
          <a:xfrm>
            <a:off x="5029713" y="2997114"/>
            <a:ext cx="1309687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oval" w="med" len="med"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" name="Line 54">
            <a:extLst>
              <a:ext uri="{FF2B5EF4-FFF2-40B4-BE49-F238E27FC236}">
                <a16:creationId xmlns:a16="http://schemas.microsoft.com/office/drawing/2014/main" id="{859E7D66-AB36-4689-B32F-65D526D10D4A}"/>
              </a:ext>
            </a:extLst>
          </p:cNvPr>
          <p:cNvSpPr>
            <a:spLocks noChangeShapeType="1"/>
          </p:cNvSpPr>
          <p:nvPr/>
        </p:nvSpPr>
        <p:spPr bwMode="auto">
          <a:xfrm>
            <a:off x="5029713" y="2997114"/>
            <a:ext cx="1309687" cy="309563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oval" w="med" len="med"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2" name="Rectangle 55">
            <a:extLst>
              <a:ext uri="{FF2B5EF4-FFF2-40B4-BE49-F238E27FC236}">
                <a16:creationId xmlns:a16="http://schemas.microsoft.com/office/drawing/2014/main" id="{8BFEF3C5-9B69-4AA2-9016-029EDA2AAE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94400" y="3746414"/>
            <a:ext cx="7124700" cy="41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/>
          <a:lstStyle>
            <a:lvl1pPr marL="358775" indent="-358775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hlink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uk-UA" altLang="ru-RU" sz="2000" b="0" dirty="0">
                <a:solidFill>
                  <a:srgbClr val="FF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Реалізація</a:t>
            </a:r>
            <a:r>
              <a:rPr lang="uk-UA" altLang="ru-RU" sz="2000" b="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через третю таблицю і два зв'язки «1-</a:t>
            </a:r>
            <a:r>
              <a:rPr lang="uk-UA" altLang="ru-RU" b="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Symbol" panose="05050102010706020507" pitchFamily="18" charset="2"/>
              </a:rPr>
              <a:t></a:t>
            </a:r>
            <a:r>
              <a:rPr lang="uk-UA" altLang="ru-RU" sz="2000" b="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».</a:t>
            </a:r>
          </a:p>
        </p:txBody>
      </p:sp>
      <p:graphicFrame>
        <p:nvGraphicFramePr>
          <p:cNvPr id="43" name="Group 56">
            <a:extLst>
              <a:ext uri="{FF2B5EF4-FFF2-40B4-BE49-F238E27FC236}">
                <a16:creationId xmlns:a16="http://schemas.microsoft.com/office/drawing/2014/main" id="{2A33D24D-4A5B-463D-B395-E334F49450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8339053"/>
              </p:ext>
            </p:extLst>
          </p:nvPr>
        </p:nvGraphicFramePr>
        <p:xfrm>
          <a:off x="2311913" y="5046577"/>
          <a:ext cx="1646237" cy="1219200"/>
        </p:xfrm>
        <a:graphic>
          <a:graphicData uri="http://schemas.openxmlformats.org/drawingml/2006/table">
            <a:tbl>
              <a:tblPr/>
              <a:tblGrid>
                <a:gridCol w="549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69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65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Код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Прізвище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24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Іванов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24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Петров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14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…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4" name="Freeform 185">
            <a:extLst>
              <a:ext uri="{FF2B5EF4-FFF2-40B4-BE49-F238E27FC236}">
                <a16:creationId xmlns:a16="http://schemas.microsoft.com/office/drawing/2014/main" id="{9286EA28-6697-473A-9873-F7DC3A027581}"/>
              </a:ext>
            </a:extLst>
          </p:cNvPr>
          <p:cNvSpPr>
            <a:spLocks/>
          </p:cNvSpPr>
          <p:nvPr/>
        </p:nvSpPr>
        <p:spPr bwMode="auto">
          <a:xfrm>
            <a:off x="2542100" y="4746539"/>
            <a:ext cx="3017838" cy="293688"/>
          </a:xfrm>
          <a:custGeom>
            <a:avLst/>
            <a:gdLst>
              <a:gd name="T0" fmla="*/ 2147483646 w 2697"/>
              <a:gd name="T1" fmla="*/ 2147483646 h 244"/>
              <a:gd name="T2" fmla="*/ 2147483646 w 2697"/>
              <a:gd name="T3" fmla="*/ 2147483646 h 244"/>
              <a:gd name="T4" fmla="*/ 2147483646 w 2697"/>
              <a:gd name="T5" fmla="*/ 2147483646 h 244"/>
              <a:gd name="T6" fmla="*/ 2147483646 w 2697"/>
              <a:gd name="T7" fmla="*/ 2147483646 h 244"/>
              <a:gd name="T8" fmla="*/ 2147483646 w 2697"/>
              <a:gd name="T9" fmla="*/ 2147483646 h 244"/>
              <a:gd name="T10" fmla="*/ 2147483646 w 2697"/>
              <a:gd name="T11" fmla="*/ 2147483646 h 24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697"/>
              <a:gd name="T19" fmla="*/ 0 h 244"/>
              <a:gd name="T20" fmla="*/ 2697 w 2697"/>
              <a:gd name="T21" fmla="*/ 244 h 244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697" h="244">
                <a:moveTo>
                  <a:pt x="12" y="244"/>
                </a:moveTo>
                <a:lnTo>
                  <a:pt x="12" y="163"/>
                </a:lnTo>
                <a:cubicBezTo>
                  <a:pt x="25" y="126"/>
                  <a:pt x="0" y="52"/>
                  <a:pt x="93" y="23"/>
                </a:cubicBezTo>
                <a:cubicBezTo>
                  <a:pt x="521" y="0"/>
                  <a:pt x="2463" y="1"/>
                  <a:pt x="2580" y="23"/>
                </a:cubicBezTo>
                <a:cubicBezTo>
                  <a:pt x="2697" y="45"/>
                  <a:pt x="2675" y="101"/>
                  <a:pt x="2694" y="137"/>
                </a:cubicBezTo>
                <a:lnTo>
                  <a:pt x="2694" y="241"/>
                </a:lnTo>
              </a:path>
            </a:pathLst>
          </a:custGeom>
          <a:noFill/>
          <a:ln w="25400">
            <a:solidFill>
              <a:schemeClr val="tx1"/>
            </a:solidFill>
            <a:round/>
            <a:headEnd/>
            <a:tailEnd type="none" w="med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5" name="Freeform 186">
            <a:extLst>
              <a:ext uri="{FF2B5EF4-FFF2-40B4-BE49-F238E27FC236}">
                <a16:creationId xmlns:a16="http://schemas.microsoft.com/office/drawing/2014/main" id="{6DD0B2A7-A869-4FC9-BF9B-1E1E9D0BB281}"/>
              </a:ext>
            </a:extLst>
          </p:cNvPr>
          <p:cNvSpPr>
            <a:spLocks/>
          </p:cNvSpPr>
          <p:nvPr/>
        </p:nvSpPr>
        <p:spPr bwMode="auto">
          <a:xfrm>
            <a:off x="6537838" y="4765589"/>
            <a:ext cx="2359025" cy="293688"/>
          </a:xfrm>
          <a:custGeom>
            <a:avLst/>
            <a:gdLst>
              <a:gd name="T0" fmla="*/ 2147483646 w 2697"/>
              <a:gd name="T1" fmla="*/ 2147483646 h 244"/>
              <a:gd name="T2" fmla="*/ 2147483646 w 2697"/>
              <a:gd name="T3" fmla="*/ 2147483646 h 244"/>
              <a:gd name="T4" fmla="*/ 2147483646 w 2697"/>
              <a:gd name="T5" fmla="*/ 2147483646 h 244"/>
              <a:gd name="T6" fmla="*/ 2147483646 w 2697"/>
              <a:gd name="T7" fmla="*/ 2147483646 h 244"/>
              <a:gd name="T8" fmla="*/ 2147483646 w 2697"/>
              <a:gd name="T9" fmla="*/ 2147483646 h 244"/>
              <a:gd name="T10" fmla="*/ 2147483646 w 2697"/>
              <a:gd name="T11" fmla="*/ 2147483646 h 24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697"/>
              <a:gd name="T19" fmla="*/ 0 h 244"/>
              <a:gd name="T20" fmla="*/ 2697 w 2697"/>
              <a:gd name="T21" fmla="*/ 244 h 244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697" h="244">
                <a:moveTo>
                  <a:pt x="12" y="244"/>
                </a:moveTo>
                <a:lnTo>
                  <a:pt x="12" y="163"/>
                </a:lnTo>
                <a:cubicBezTo>
                  <a:pt x="25" y="126"/>
                  <a:pt x="0" y="52"/>
                  <a:pt x="93" y="23"/>
                </a:cubicBezTo>
                <a:cubicBezTo>
                  <a:pt x="521" y="0"/>
                  <a:pt x="2463" y="1"/>
                  <a:pt x="2580" y="23"/>
                </a:cubicBezTo>
                <a:cubicBezTo>
                  <a:pt x="2697" y="45"/>
                  <a:pt x="2675" y="101"/>
                  <a:pt x="2694" y="137"/>
                </a:cubicBezTo>
                <a:lnTo>
                  <a:pt x="2694" y="241"/>
                </a:lnTo>
              </a:path>
            </a:pathLst>
          </a:custGeom>
          <a:noFill/>
          <a:ln w="25400">
            <a:solidFill>
              <a:schemeClr val="tx1"/>
            </a:solidFill>
            <a:round/>
            <a:headEnd/>
            <a:tailEnd type="none" w="med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6" name="AutoShape 188">
            <a:extLst>
              <a:ext uri="{FF2B5EF4-FFF2-40B4-BE49-F238E27FC236}">
                <a16:creationId xmlns:a16="http://schemas.microsoft.com/office/drawing/2014/main" id="{D65FDFEC-69F0-446B-9562-AE10AA5B97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07513" y="4249652"/>
            <a:ext cx="1771650" cy="415925"/>
          </a:xfrm>
          <a:prstGeom prst="wedgeRoundRectCallout">
            <a:avLst>
              <a:gd name="adj1" fmla="val -4931"/>
              <a:gd name="adj2" fmla="val 146944"/>
              <a:gd name="adj3" fmla="val 16667"/>
            </a:avLst>
          </a:prstGeom>
          <a:solidFill>
            <a:srgbClr val="FFFFCC"/>
          </a:solidFill>
          <a:ln>
            <a:noFill/>
          </a:ln>
          <a:effectLst>
            <a:outerShdw dist="53882" dir="2700000" algn="ctr" rotWithShape="0">
              <a:schemeClr val="tx1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 type="none" w="med" len="lg"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hlink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uk-UA" altLang="ru-RU" sz="1800" b="0">
                <a:solidFill>
                  <a:schemeClr val="tx1"/>
                </a:solidFill>
                <a:latin typeface="Arial" panose="020B0604020202020204" pitchFamily="34" charset="0"/>
              </a:rPr>
              <a:t>розклад</a:t>
            </a:r>
          </a:p>
        </p:txBody>
      </p:sp>
      <p:sp>
        <p:nvSpPr>
          <p:cNvPr id="47" name="AutoShape 189">
            <a:extLst>
              <a:ext uri="{FF2B5EF4-FFF2-40B4-BE49-F238E27FC236}">
                <a16:creationId xmlns:a16="http://schemas.microsoft.com/office/drawing/2014/main" id="{75EF4ABD-1DFF-4E89-A5F1-B8F3DC6909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19813" y="1903327"/>
            <a:ext cx="1263650" cy="415925"/>
          </a:xfrm>
          <a:prstGeom prst="wedgeRoundRectCallout">
            <a:avLst>
              <a:gd name="adj1" fmla="val 64699"/>
              <a:gd name="adj2" fmla="val 119468"/>
              <a:gd name="adj3" fmla="val 16667"/>
            </a:avLst>
          </a:prstGeom>
          <a:solidFill>
            <a:srgbClr val="FFFFCC"/>
          </a:solidFill>
          <a:ln>
            <a:noFill/>
          </a:ln>
          <a:effectLst>
            <a:outerShdw dist="53882" dir="2700000" algn="ctr" rotWithShape="0">
              <a:schemeClr val="tx1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 type="none" w="med" len="lg"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hlink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uk-UA" altLang="ru-RU" sz="1800" b="0">
                <a:solidFill>
                  <a:schemeClr val="tx1"/>
                </a:solidFill>
                <a:latin typeface="Arial" panose="020B0604020202020204" pitchFamily="34" charset="0"/>
              </a:rPr>
              <a:t>вчителі</a:t>
            </a:r>
          </a:p>
        </p:txBody>
      </p:sp>
      <p:sp>
        <p:nvSpPr>
          <p:cNvPr id="48" name="AutoShape 190">
            <a:extLst>
              <a:ext uri="{FF2B5EF4-FFF2-40B4-BE49-F238E27FC236}">
                <a16:creationId xmlns:a16="http://schemas.microsoft.com/office/drawing/2014/main" id="{AF0DA94D-F1A2-480D-B281-C34E9203AD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58688" y="1968414"/>
            <a:ext cx="1509712" cy="415925"/>
          </a:xfrm>
          <a:prstGeom prst="wedgeRoundRectCallout">
            <a:avLst>
              <a:gd name="adj1" fmla="val -76394"/>
              <a:gd name="adj2" fmla="val 117176"/>
              <a:gd name="adj3" fmla="val 16667"/>
            </a:avLst>
          </a:prstGeom>
          <a:solidFill>
            <a:srgbClr val="FFFFCC"/>
          </a:solidFill>
          <a:ln>
            <a:noFill/>
          </a:ln>
          <a:effectLst>
            <a:outerShdw dist="53882" dir="2700000" algn="ctr" rotWithShape="0">
              <a:schemeClr val="tx1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 type="none" w="med" len="lg"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hlink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uk-UA" altLang="ru-RU" sz="1800" b="0">
                <a:solidFill>
                  <a:schemeClr val="tx1"/>
                </a:solidFill>
                <a:latin typeface="Arial" panose="020B0604020202020204" pitchFamily="34" charset="0"/>
              </a:rPr>
              <a:t>предмети</a:t>
            </a:r>
          </a:p>
        </p:txBody>
      </p:sp>
      <p:sp>
        <p:nvSpPr>
          <p:cNvPr id="49" name="Rectangle 200">
            <a:extLst>
              <a:ext uri="{FF2B5EF4-FFF2-40B4-BE49-F238E27FC236}">
                <a16:creationId xmlns:a16="http://schemas.microsoft.com/office/drawing/2014/main" id="{10CE2D3B-860A-4E1C-9994-D4CCCE1892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94938" y="4725902"/>
            <a:ext cx="31115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 type="none" w="med" len="lg"/>
              </a14:hiddenLine>
            </a:ext>
          </a:extLst>
        </p:spPr>
        <p:txBody>
          <a:bodyPr wrap="none" lIns="0" tIns="0" rIns="0" bIns="0" anchor="ctr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hlink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b="0">
                <a:solidFill>
                  <a:srgbClr val="4040C0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</a:t>
            </a:r>
          </a:p>
        </p:txBody>
      </p:sp>
      <p:sp>
        <p:nvSpPr>
          <p:cNvPr id="50" name="Rectangle 202">
            <a:extLst>
              <a:ext uri="{FF2B5EF4-FFF2-40B4-BE49-F238E27FC236}">
                <a16:creationId xmlns:a16="http://schemas.microsoft.com/office/drawing/2014/main" id="{348F6737-F5B6-4A14-9439-177C497E51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50363" y="4733839"/>
            <a:ext cx="31115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 type="none" w="med" len="lg"/>
              </a14:hiddenLine>
            </a:ext>
          </a:extLst>
        </p:spPr>
        <p:txBody>
          <a:bodyPr wrap="none" lIns="0" tIns="0" rIns="0" bIns="0" anchor="ctr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hlink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b="0">
                <a:solidFill>
                  <a:srgbClr val="4040C0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</a:t>
            </a:r>
          </a:p>
        </p:txBody>
      </p:sp>
      <p:sp>
        <p:nvSpPr>
          <p:cNvPr id="51" name="Rectangle 203">
            <a:extLst>
              <a:ext uri="{FF2B5EF4-FFF2-40B4-BE49-F238E27FC236}">
                <a16:creationId xmlns:a16="http://schemas.microsoft.com/office/drawing/2014/main" id="{8A4F8188-1D56-4B09-B57D-93ED972377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0838" y="2416089"/>
            <a:ext cx="31115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 type="none" w="med" len="lg"/>
              </a14:hiddenLine>
            </a:ext>
          </a:extLst>
        </p:spPr>
        <p:txBody>
          <a:bodyPr wrap="none" lIns="0" tIns="0" rIns="0" bIns="0" anchor="ctr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hlink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b="0">
                <a:solidFill>
                  <a:srgbClr val="4040C0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</a:t>
            </a:r>
          </a:p>
        </p:txBody>
      </p:sp>
      <p:sp>
        <p:nvSpPr>
          <p:cNvPr id="52" name="Rectangle 204">
            <a:extLst>
              <a:ext uri="{FF2B5EF4-FFF2-40B4-BE49-F238E27FC236}">
                <a16:creationId xmlns:a16="http://schemas.microsoft.com/office/drawing/2014/main" id="{F643F7C4-DE52-4B86-B105-B9DC961064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66325" y="2416089"/>
            <a:ext cx="31115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 type="none" w="med" len="lg"/>
              </a14:hiddenLine>
            </a:ext>
          </a:extLst>
        </p:spPr>
        <p:txBody>
          <a:bodyPr wrap="none" lIns="0" tIns="0" rIns="0" bIns="0" anchor="ctr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hlink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b="0">
                <a:solidFill>
                  <a:srgbClr val="4040C0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</a:t>
            </a:r>
          </a:p>
        </p:txBody>
      </p:sp>
      <p:sp>
        <p:nvSpPr>
          <p:cNvPr id="53" name="Rectangle 206">
            <a:extLst>
              <a:ext uri="{FF2B5EF4-FFF2-40B4-BE49-F238E27FC236}">
                <a16:creationId xmlns:a16="http://schemas.microsoft.com/office/drawing/2014/main" id="{3F46A7F0-6C64-444F-97D2-F026396F78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7138" y="4735427"/>
            <a:ext cx="31115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 type="none" w="med" len="lg"/>
              </a14:hiddenLine>
            </a:ext>
          </a:extLst>
        </p:spPr>
        <p:txBody>
          <a:bodyPr wrap="none" lIns="0" tIns="0" rIns="0" bIns="0" anchor="ctr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hlink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1800" b="0">
                <a:solidFill>
                  <a:srgbClr val="4040C0"/>
                </a:solidFill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54" name="Rectangle 207">
            <a:extLst>
              <a:ext uri="{FF2B5EF4-FFF2-40B4-BE49-F238E27FC236}">
                <a16:creationId xmlns:a16="http://schemas.microsoft.com/office/drawing/2014/main" id="{B3E18B45-AB71-47F6-9EDF-199A125B0A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28613" y="4754477"/>
            <a:ext cx="31115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 type="none" w="med" len="lg"/>
              </a14:hiddenLine>
            </a:ext>
          </a:extLst>
        </p:spPr>
        <p:txBody>
          <a:bodyPr wrap="none" lIns="0" tIns="0" rIns="0" bIns="0" anchor="ctr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hlink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1800" b="0">
                <a:solidFill>
                  <a:srgbClr val="4040C0"/>
                </a:solidFill>
                <a:latin typeface="Arial" panose="020B0604020202020204" pitchFamily="3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470284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42" grpId="0"/>
      <p:bldP spid="46" grpId="0" animBg="1"/>
      <p:bldP spid="47" grpId="0" animBg="1"/>
      <p:bldP spid="48" grpId="0" animBg="1"/>
      <p:bldP spid="49" grpId="0"/>
      <p:bldP spid="50" grpId="0"/>
      <p:bldP spid="51" grpId="0"/>
      <p:bldP spid="52" grpId="0"/>
      <p:bldP spid="53" grpId="0"/>
      <p:bldP spid="5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dirty="0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Цілісність даних та індекси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3" name="Объект 2">
            <a:extLst>
              <a:ext uri="{FF2B5EF4-FFF2-40B4-BE49-F238E27FC236}">
                <a16:creationId xmlns:a16="http://schemas.microsoft.com/office/drawing/2014/main" id="{DBCCA677-C01D-45D8-AA08-F7E146B20D91}"/>
              </a:ext>
            </a:extLst>
          </p:cNvPr>
          <p:cNvSpPr txBox="1">
            <a:spLocks/>
          </p:cNvSpPr>
          <p:nvPr/>
        </p:nvSpPr>
        <p:spPr>
          <a:xfrm>
            <a:off x="1054039" y="906078"/>
            <a:ext cx="10765750" cy="5113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Tx/>
              <a:buNone/>
            </a:pPr>
            <a:r>
              <a:rPr lang="uk-UA" alt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Мета використання </a:t>
            </a:r>
            <a:r>
              <a:rPr lang="uk-UA" altLang="ru-RU" sz="2000" b="1" dirty="0">
                <a:solidFill>
                  <a:srgbClr val="FF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цілісності даних </a:t>
            </a:r>
            <a:r>
              <a:rPr lang="uk-UA" alt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полягає в запобіганні створенню відірваних записів і в забезпеченні їх синхронізації, щоб жоден із записів не посилався на записи, яких не існує. </a:t>
            </a:r>
          </a:p>
          <a:p>
            <a:pPr algn="just">
              <a:buFontTx/>
              <a:buNone/>
            </a:pPr>
            <a:r>
              <a:rPr lang="uk-UA" alt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Щоб забезпечити цілісність даних, її потрібно ввімкнути для зв’язку таблиці. Після їх застосування у програмі </a:t>
            </a:r>
            <a:r>
              <a:rPr lang="en-US" alt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Access </a:t>
            </a:r>
            <a:r>
              <a:rPr lang="uk-UA" alt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відхилятимуться будь-які операції, які можуть призвести до порушення цілісності даних для цього зв’язку таблиці. </a:t>
            </a:r>
          </a:p>
          <a:p>
            <a:pPr algn="just">
              <a:buFontTx/>
              <a:buNone/>
            </a:pPr>
            <a:r>
              <a:rPr lang="uk-UA" alt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</a:p>
        </p:txBody>
      </p:sp>
      <p:sp>
        <p:nvSpPr>
          <p:cNvPr id="14" name="Объект 2">
            <a:extLst>
              <a:ext uri="{FF2B5EF4-FFF2-40B4-BE49-F238E27FC236}">
                <a16:creationId xmlns:a16="http://schemas.microsoft.com/office/drawing/2014/main" id="{F55FA8EA-31A6-438A-9A07-73436E412D77}"/>
              </a:ext>
            </a:extLst>
          </p:cNvPr>
          <p:cNvSpPr txBox="1">
            <a:spLocks/>
          </p:cNvSpPr>
          <p:nvPr/>
        </p:nvSpPr>
        <p:spPr>
          <a:xfrm>
            <a:off x="944681" y="3427611"/>
            <a:ext cx="10875108" cy="37352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Tx/>
              <a:buNone/>
              <a:defRPr/>
            </a:pPr>
            <a:r>
              <a:rPr lang="ru-RU" sz="2000" dirty="0"/>
              <a:t>	</a:t>
            </a:r>
            <a:r>
              <a:rPr lang="ru-RU" sz="2000" b="1" dirty="0" err="1">
                <a:solidFill>
                  <a:srgbClr val="FF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Індекси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можна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використовувати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для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прискорення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пошуку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та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сортування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записів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у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програмі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Access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</a:p>
          <a:p>
            <a:pPr algn="just">
              <a:buFontTx/>
              <a:buNone/>
              <a:defRPr/>
            </a:pP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В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індексі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зберігається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розташування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записів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на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основі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поля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або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полів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включених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до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індексу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endParaRPr lang="uk-UA" sz="2000" dirty="0">
              <a:solidFill>
                <a:srgbClr val="0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buFontTx/>
              <a:buNone/>
              <a:defRPr/>
            </a:pP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У програмі Access </a:t>
            </a:r>
            <a:r>
              <a:rPr lang="uk-UA" sz="2000" b="1" dirty="0">
                <a:solidFill>
                  <a:srgbClr val="FF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індекс </a:t>
            </a: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це список значень полів, відображених у таблиці. </a:t>
            </a:r>
          </a:p>
          <a:p>
            <a:pPr>
              <a:buFontTx/>
              <a:buNone/>
              <a:defRPr/>
            </a:pP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Індекси дають змогу швидко знаходити значення полів, які </a:t>
            </a:r>
            <a:r>
              <a:rPr lang="uk-UA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рідко</a:t>
            </a: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зустрічаються.</a:t>
            </a:r>
          </a:p>
          <a:p>
            <a:pPr algn="just">
              <a:defRPr/>
            </a:pP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3278963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dirty="0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Створення індексу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2" name="текст підказки">
            <a:extLst>
              <a:ext uri="{FF2B5EF4-FFF2-40B4-BE49-F238E27FC236}">
                <a16:creationId xmlns:a16="http://schemas.microsoft.com/office/drawing/2014/main" id="{D6FC53E7-5DED-47BC-83DE-58C750A1F690}"/>
              </a:ext>
            </a:extLst>
          </p:cNvPr>
          <p:cNvSpPr txBox="1">
            <a:spLocks/>
          </p:cNvSpPr>
          <p:nvPr/>
        </p:nvSpPr>
        <p:spPr>
          <a:xfrm>
            <a:off x="1236860" y="948082"/>
            <a:ext cx="10640837" cy="4565391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just"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Перш </a:t>
            </a:r>
            <a:r>
              <a:rPr lang="ru-RU" sz="2000" b="1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ніж</a:t>
            </a:r>
            <a:r>
              <a:rPr lang="ru-RU" sz="2000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створювати</a:t>
            </a:r>
            <a:r>
              <a:rPr lang="ru-RU" sz="2000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індекс</a:t>
            </a:r>
            <a:r>
              <a:rPr lang="ru-RU" sz="2000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2000" b="1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вирішіть</a:t>
            </a:r>
            <a:r>
              <a:rPr lang="ru-RU" sz="2000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2000" b="1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потрібно</a:t>
            </a:r>
            <a:r>
              <a:rPr lang="ru-RU" sz="2000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створити</a:t>
            </a:r>
            <a:r>
              <a:rPr lang="ru-RU" sz="2000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індекс</a:t>
            </a:r>
            <a:r>
              <a:rPr lang="ru-RU" sz="2000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для одного </a:t>
            </a:r>
            <a:r>
              <a:rPr lang="ru-RU" sz="2000" b="1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чи</a:t>
            </a:r>
            <a:r>
              <a:rPr lang="ru-RU" sz="2000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для </a:t>
            </a:r>
            <a:r>
              <a:rPr lang="ru-RU" sz="2000" b="1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кількох</a:t>
            </a:r>
            <a:r>
              <a:rPr lang="ru-RU" sz="2000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полів</a:t>
            </a:r>
            <a:r>
              <a:rPr lang="ru-RU" sz="2000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ru-RU" sz="2000" b="1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Можна</a:t>
            </a:r>
            <a:r>
              <a:rPr lang="ru-RU" sz="2000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створити</a:t>
            </a:r>
            <a:r>
              <a:rPr lang="ru-RU" sz="2000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індекс</a:t>
            </a:r>
            <a:r>
              <a:rPr lang="ru-RU" sz="2000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для одного поля, установивши </a:t>
            </a:r>
            <a:r>
              <a:rPr lang="ru-RU" sz="2000" b="1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властивість</a:t>
            </a:r>
            <a:r>
              <a:rPr lang="ru-RU" sz="2000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</a:t>
            </a:r>
            <a:r>
              <a:rPr lang="ru-RU" sz="2000" b="1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Індексовано</a:t>
            </a:r>
            <a:r>
              <a:rPr lang="ru-RU" sz="2000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У </a:t>
            </a:r>
            <a:r>
              <a:rPr lang="ru-RU" sz="2000" b="1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наведеній</a:t>
            </a:r>
            <a:r>
              <a:rPr lang="ru-RU" sz="2000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нижче</a:t>
            </a:r>
            <a:r>
              <a:rPr lang="ru-RU" sz="2000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таблиці</a:t>
            </a:r>
            <a:r>
              <a:rPr lang="ru-RU" sz="2000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перелічено</a:t>
            </a:r>
            <a:r>
              <a:rPr lang="ru-RU" sz="2000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можливі</a:t>
            </a:r>
            <a:r>
              <a:rPr lang="ru-RU" sz="2000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настройки для </a:t>
            </a:r>
            <a:r>
              <a:rPr lang="ru-RU" sz="2000" b="1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властивості</a:t>
            </a:r>
            <a:r>
              <a:rPr lang="ru-RU" sz="2000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</a:t>
            </a:r>
            <a:r>
              <a:rPr lang="ru-RU" sz="2000" b="1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Індексовано</a:t>
            </a:r>
            <a:r>
              <a:rPr lang="ru-RU" sz="2000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>
              <a:spcBef>
                <a:spcPct val="20000"/>
              </a:spcBef>
              <a:defRPr/>
            </a:pPr>
            <a:r>
              <a:rPr lang="uk-UA" sz="2000" b="1" dirty="0">
                <a:solidFill>
                  <a:srgbClr val="FF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uk-UA" sz="2000" dirty="0">
              <a:solidFill>
                <a:srgbClr val="0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00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13" name="Таблица 3">
            <a:extLst>
              <a:ext uri="{FF2B5EF4-FFF2-40B4-BE49-F238E27FC236}">
                <a16:creationId xmlns:a16="http://schemas.microsoft.com/office/drawing/2014/main" id="{8CB9A789-9F93-4277-825C-971DD474A9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0351298"/>
              </p:ext>
            </p:extLst>
          </p:nvPr>
        </p:nvGraphicFramePr>
        <p:xfrm>
          <a:off x="2668697" y="2285228"/>
          <a:ext cx="7777162" cy="255579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920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851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373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i="1" dirty="0">
                          <a:solidFill>
                            <a:schemeClr val="bg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Настроювання властивості «Індексовано»</a:t>
                      </a:r>
                      <a:endParaRPr lang="uk-UA" sz="1200" i="1" dirty="0">
                        <a:solidFill>
                          <a:schemeClr val="bg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47627" marR="95254" marT="38119" marB="381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i="1" dirty="0">
                          <a:solidFill>
                            <a:schemeClr val="bg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Значення</a:t>
                      </a:r>
                      <a:endParaRPr lang="uk-UA" sz="1200" i="1" dirty="0">
                        <a:solidFill>
                          <a:schemeClr val="bg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47627" marR="95254" marT="38119" marB="381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789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rgbClr val="000066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Ні</a:t>
                      </a:r>
                      <a:endParaRPr lang="uk-UA" sz="1400" dirty="0">
                        <a:solidFill>
                          <a:srgbClr val="000066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47627" marR="95254" marT="38119" marB="381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B6B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rgbClr val="000066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Не створюйте індекс у цьому полі (або видаліть наявний індекс)</a:t>
                      </a:r>
                      <a:endParaRPr lang="uk-UA" sz="1200" dirty="0">
                        <a:solidFill>
                          <a:srgbClr val="000066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47627" marR="95254" marT="38119" marB="381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B6B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186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rgbClr val="000066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Так (повторення дозволені)</a:t>
                      </a:r>
                      <a:endParaRPr lang="uk-UA" sz="1400" dirty="0">
                        <a:solidFill>
                          <a:srgbClr val="000066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47627" marR="95254" marT="38119" marB="381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B6B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rgbClr val="000066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Створіть індекс у цьому полі</a:t>
                      </a:r>
                      <a:endParaRPr lang="uk-UA" sz="1200" dirty="0">
                        <a:solidFill>
                          <a:srgbClr val="000066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47627" marR="95254" marT="38119" marB="381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B6B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944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rgbClr val="000066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Так (без повторень)</a:t>
                      </a:r>
                      <a:endParaRPr lang="uk-UA" sz="1400" dirty="0">
                        <a:solidFill>
                          <a:srgbClr val="000066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47627" marR="95254" marT="38119" marB="381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B6B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rgbClr val="000066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Створіть унікальний індекс у цьому полі</a:t>
                      </a:r>
                      <a:endParaRPr lang="uk-UA" sz="1200" dirty="0">
                        <a:solidFill>
                          <a:srgbClr val="000066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47627" marR="95254" marT="38119" marB="381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B6B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4" name="Объект 2">
            <a:extLst>
              <a:ext uri="{FF2B5EF4-FFF2-40B4-BE49-F238E27FC236}">
                <a16:creationId xmlns:a16="http://schemas.microsoft.com/office/drawing/2014/main" id="{87652A2E-ECFE-4AF1-91A3-581E614330A7}"/>
              </a:ext>
            </a:extLst>
          </p:cNvPr>
          <p:cNvSpPr txBox="1">
            <a:spLocks/>
          </p:cNvSpPr>
          <p:nvPr/>
        </p:nvSpPr>
        <p:spPr>
          <a:xfrm>
            <a:off x="947380" y="5010330"/>
            <a:ext cx="10991448" cy="31500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ts val="1500"/>
              </a:lnSpc>
              <a:spcBef>
                <a:spcPts val="0"/>
              </a:spcBef>
              <a:buFontTx/>
              <a:buNone/>
              <a:defRPr/>
            </a:pPr>
            <a:r>
              <a:rPr lang="uk-UA" sz="18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uk-UA" sz="1800" dirty="0">
                <a:solidFill>
                  <a:srgbClr val="FF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 можна </a:t>
            </a:r>
            <a:r>
              <a:rPr lang="uk-UA" sz="18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індексувати поля з типами даних «Об’єкт OLE», «Вкладення» або «Обчислюваний». </a:t>
            </a:r>
          </a:p>
          <a:p>
            <a:pPr algn="just">
              <a:lnSpc>
                <a:spcPts val="1500"/>
              </a:lnSpc>
              <a:spcBef>
                <a:spcPts val="0"/>
              </a:spcBef>
              <a:buFontTx/>
              <a:buNone/>
              <a:defRPr/>
            </a:pPr>
            <a:r>
              <a:rPr lang="uk-UA" sz="18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 </a:t>
            </a:r>
            <a:r>
              <a:rPr lang="uk-UA" sz="1800" dirty="0">
                <a:solidFill>
                  <a:srgbClr val="FF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Індексацію можна застосовувати, якщо виконуються всі умови:</a:t>
            </a:r>
          </a:p>
          <a:p>
            <a:pPr algn="just">
              <a:lnSpc>
                <a:spcPts val="1500"/>
              </a:lnSpc>
              <a:spcBef>
                <a:spcPts val="0"/>
              </a:spcBef>
              <a:defRPr/>
            </a:pPr>
            <a:r>
              <a:rPr lang="uk-UA" sz="18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Передбачається пошук значень, збережених у полі.</a:t>
            </a:r>
          </a:p>
          <a:p>
            <a:pPr algn="just">
              <a:lnSpc>
                <a:spcPts val="1500"/>
              </a:lnSpc>
              <a:spcBef>
                <a:spcPts val="0"/>
              </a:spcBef>
              <a:defRPr/>
            </a:pPr>
            <a:r>
              <a:rPr lang="uk-UA" sz="18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Передбачається сортування значень у полі.</a:t>
            </a:r>
          </a:p>
          <a:p>
            <a:pPr algn="just">
              <a:lnSpc>
                <a:spcPts val="1500"/>
              </a:lnSpc>
              <a:spcBef>
                <a:spcPts val="0"/>
              </a:spcBef>
              <a:defRPr/>
            </a:pPr>
            <a:r>
              <a:rPr lang="uk-UA" sz="18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Передбачається збереження багатьох різних значень у полі. </a:t>
            </a:r>
          </a:p>
          <a:p>
            <a:pPr algn="just">
              <a:lnSpc>
                <a:spcPts val="1500"/>
              </a:lnSpc>
              <a:spcBef>
                <a:spcPts val="0"/>
              </a:spcBef>
              <a:defRPr/>
            </a:pPr>
            <a:r>
              <a:rPr lang="uk-UA" sz="18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Якщо в одному полі міститься багато однакових значень, можливо, </a:t>
            </a:r>
          </a:p>
          <a:p>
            <a:pPr algn="just">
              <a:lnSpc>
                <a:spcPts val="1500"/>
              </a:lnSpc>
              <a:spcBef>
                <a:spcPts val="0"/>
              </a:spcBef>
              <a:defRPr/>
            </a:pPr>
            <a:r>
              <a:rPr lang="uk-UA" sz="18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індекс не впливатиме значною мірою на прискорення виконання запитів.</a:t>
            </a:r>
          </a:p>
          <a:p>
            <a:pPr algn="just">
              <a:lnSpc>
                <a:spcPts val="1500"/>
              </a:lnSpc>
              <a:defRPr/>
            </a:pPr>
            <a:endParaRPr lang="uk-UA" sz="1800" dirty="0">
              <a:solidFill>
                <a:srgbClr val="0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271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dirty="0">
              <a:solidFill>
                <a:schemeClr val="bg1"/>
              </a:solidFill>
            </a:endParaRPr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Робота з таблицями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511F7313-4557-41BA-AEBB-1C473362DF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0753" y="2090958"/>
            <a:ext cx="5526088" cy="332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AutoShape 5">
            <a:extLst>
              <a:ext uri="{FF2B5EF4-FFF2-40B4-BE49-F238E27FC236}">
                <a16:creationId xmlns:a16="http://schemas.microsoft.com/office/drawing/2014/main" id="{9AD1F1FC-7DD4-4DAC-859D-086C5691C1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15691" y="1225770"/>
            <a:ext cx="1122362" cy="415925"/>
          </a:xfrm>
          <a:prstGeom prst="wedgeRoundRectCallout">
            <a:avLst>
              <a:gd name="adj1" fmla="val 21005"/>
              <a:gd name="adj2" fmla="val 269083"/>
              <a:gd name="adj3" fmla="val 16667"/>
            </a:avLst>
          </a:prstGeom>
          <a:solidFill>
            <a:schemeClr val="accent2"/>
          </a:solidFill>
          <a:ln>
            <a:noFill/>
          </a:ln>
          <a:effectLst>
            <a:outerShdw dist="53882" dir="2700000" algn="ctr" rotWithShape="0">
              <a:schemeClr val="tx1">
                <a:alpha val="50000"/>
              </a:schemeClr>
            </a:outerShdw>
          </a:effec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hlink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uk-UA" altLang="uk-UA" sz="1800">
                <a:solidFill>
                  <a:schemeClr val="bg1"/>
                </a:solidFill>
                <a:latin typeface="Arial" panose="020B0604020202020204" pitchFamily="34" charset="0"/>
              </a:rPr>
              <a:t>поля</a:t>
            </a:r>
          </a:p>
        </p:txBody>
      </p:sp>
      <p:sp>
        <p:nvSpPr>
          <p:cNvPr id="14" name="AutoShape 6">
            <a:extLst>
              <a:ext uri="{FF2B5EF4-FFF2-40B4-BE49-F238E27FC236}">
                <a16:creationId xmlns:a16="http://schemas.microsoft.com/office/drawing/2014/main" id="{0D386C5F-85D5-4C07-82C1-DB9ECDA928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20078" y="2159220"/>
            <a:ext cx="1122363" cy="415925"/>
          </a:xfrm>
          <a:prstGeom prst="wedgeRoundRectCallout">
            <a:avLst>
              <a:gd name="adj1" fmla="val 136847"/>
              <a:gd name="adj2" fmla="val 196185"/>
              <a:gd name="adj3" fmla="val 16667"/>
            </a:avLst>
          </a:prstGeom>
          <a:solidFill>
            <a:schemeClr val="accent2"/>
          </a:solidFill>
          <a:ln>
            <a:noFill/>
          </a:ln>
          <a:effectLst>
            <a:outerShdw dist="53882" dir="2700000" algn="ctr" rotWithShape="0">
              <a:schemeClr val="tx1">
                <a:alpha val="50000"/>
              </a:schemeClr>
            </a:outerShdw>
          </a:effec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hlink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uk-UA" altLang="uk-UA" sz="1800">
                <a:solidFill>
                  <a:schemeClr val="bg1"/>
                </a:solidFill>
                <a:latin typeface="Arial" panose="020B0604020202020204" pitchFamily="34" charset="0"/>
              </a:rPr>
              <a:t>записи</a:t>
            </a:r>
          </a:p>
        </p:txBody>
      </p:sp>
      <p:sp>
        <p:nvSpPr>
          <p:cNvPr id="16" name="AutoShape 7">
            <a:extLst>
              <a:ext uri="{FF2B5EF4-FFF2-40B4-BE49-F238E27FC236}">
                <a16:creationId xmlns:a16="http://schemas.microsoft.com/office/drawing/2014/main" id="{AA001734-04E2-4069-9C68-50492DB416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8003" y="3214908"/>
            <a:ext cx="1373188" cy="717550"/>
          </a:xfrm>
          <a:prstGeom prst="wedgeRoundRectCallout">
            <a:avLst>
              <a:gd name="adj1" fmla="val 88495"/>
              <a:gd name="adj2" fmla="val -16370"/>
              <a:gd name="adj3" fmla="val 16667"/>
            </a:avLst>
          </a:prstGeom>
          <a:solidFill>
            <a:schemeClr val="accent2"/>
          </a:solidFill>
          <a:ln>
            <a:noFill/>
          </a:ln>
          <a:effectLst>
            <a:outerShdw dist="53882" dir="2700000" algn="ctr" rotWithShape="0">
              <a:schemeClr val="tx1">
                <a:alpha val="50000"/>
              </a:schemeClr>
            </a:outerShdw>
          </a:effec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hlink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uk-UA" altLang="uk-UA" sz="1800">
                <a:solidFill>
                  <a:schemeClr val="bg1"/>
                </a:solidFill>
                <a:latin typeface="Arial" panose="020B0604020202020204" pitchFamily="34" charset="0"/>
              </a:rPr>
              <a:t>поточний запис</a:t>
            </a:r>
          </a:p>
        </p:txBody>
      </p:sp>
      <p:sp>
        <p:nvSpPr>
          <p:cNvPr id="18" name="AutoShape 8">
            <a:extLst>
              <a:ext uri="{FF2B5EF4-FFF2-40B4-BE49-F238E27FC236}">
                <a16:creationId xmlns:a16="http://schemas.microsoft.com/office/drawing/2014/main" id="{65CCCB53-0C98-452C-AC01-EA77D90F04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1803" y="1092420"/>
            <a:ext cx="1612900" cy="746125"/>
          </a:xfrm>
          <a:prstGeom prst="wedgeRoundRectCallout">
            <a:avLst>
              <a:gd name="adj1" fmla="val -5907"/>
              <a:gd name="adj2" fmla="val 187236"/>
              <a:gd name="adj3" fmla="val 16667"/>
            </a:avLst>
          </a:prstGeom>
          <a:solidFill>
            <a:schemeClr val="accent2"/>
          </a:solidFill>
          <a:ln>
            <a:noFill/>
          </a:ln>
          <a:effectLst>
            <a:outerShdw dist="53882" dir="2700000" algn="ctr" rotWithShape="0">
              <a:schemeClr val="tx1">
                <a:alpha val="50000"/>
              </a:schemeClr>
            </a:outerShdw>
          </a:effec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hlink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uk-UA" altLang="uk-UA" sz="1800">
                <a:solidFill>
                  <a:schemeClr val="bg1"/>
                </a:solidFill>
                <a:latin typeface="Arial" panose="020B0604020202020204" pitchFamily="34" charset="0"/>
              </a:rPr>
              <a:t>область виділення</a:t>
            </a:r>
          </a:p>
        </p:txBody>
      </p:sp>
      <p:sp>
        <p:nvSpPr>
          <p:cNvPr id="19" name="AutoShape 9">
            <a:extLst>
              <a:ext uri="{FF2B5EF4-FFF2-40B4-BE49-F238E27FC236}">
                <a16:creationId xmlns:a16="http://schemas.microsoft.com/office/drawing/2014/main" id="{8BE081A6-4076-4BA5-9775-3A6577C572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1816" y="4627783"/>
            <a:ext cx="1292225" cy="717550"/>
          </a:xfrm>
          <a:prstGeom prst="wedgeRoundRectCallout">
            <a:avLst>
              <a:gd name="adj1" fmla="val 90907"/>
              <a:gd name="adj2" fmla="val -16370"/>
              <a:gd name="adj3" fmla="val 16667"/>
            </a:avLst>
          </a:prstGeom>
          <a:solidFill>
            <a:schemeClr val="accent2"/>
          </a:solidFill>
          <a:ln>
            <a:noFill/>
          </a:ln>
          <a:effectLst>
            <a:outerShdw dist="53882" dir="2700000" algn="ctr" rotWithShape="0">
              <a:schemeClr val="tx1">
                <a:alpha val="50000"/>
              </a:schemeClr>
            </a:outerShdw>
          </a:effec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hlink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uk-UA" altLang="uk-UA" sz="1800">
                <a:solidFill>
                  <a:schemeClr val="bg1"/>
                </a:solidFill>
                <a:latin typeface="Arial" panose="020B0604020202020204" pitchFamily="34" charset="0"/>
              </a:rPr>
              <a:t>новий запис</a:t>
            </a:r>
          </a:p>
        </p:txBody>
      </p:sp>
      <p:sp>
        <p:nvSpPr>
          <p:cNvPr id="23" name="AutoShape 10">
            <a:extLst>
              <a:ext uri="{FF2B5EF4-FFF2-40B4-BE49-F238E27FC236}">
                <a16:creationId xmlns:a16="http://schemas.microsoft.com/office/drawing/2014/main" id="{DF923913-FBD3-47CA-94A2-9A21E5223B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1816" y="5853333"/>
            <a:ext cx="1292225" cy="717550"/>
          </a:xfrm>
          <a:prstGeom prst="wedgeRoundRectCallout">
            <a:avLst>
              <a:gd name="adj1" fmla="val 150000"/>
              <a:gd name="adj2" fmla="val -134736"/>
              <a:gd name="adj3" fmla="val 16667"/>
            </a:avLst>
          </a:prstGeom>
          <a:solidFill>
            <a:schemeClr val="accent2"/>
          </a:solidFill>
          <a:ln>
            <a:noFill/>
          </a:ln>
          <a:effectLst>
            <a:outerShdw dist="53882" dir="2700000" algn="ctr" rotWithShape="0">
              <a:schemeClr val="tx1">
                <a:alpha val="50000"/>
              </a:schemeClr>
            </a:outerShdw>
          </a:effec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hlink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uk-UA" altLang="uk-UA" sz="1800">
                <a:solidFill>
                  <a:schemeClr val="bg1"/>
                </a:solidFill>
                <a:latin typeface="Arial" panose="020B0604020202020204" pitchFamily="34" charset="0"/>
              </a:rPr>
              <a:t>на 1-й запис</a:t>
            </a:r>
          </a:p>
        </p:txBody>
      </p:sp>
      <p:sp>
        <p:nvSpPr>
          <p:cNvPr id="26" name="AutoShape 14">
            <a:extLst>
              <a:ext uri="{FF2B5EF4-FFF2-40B4-BE49-F238E27FC236}">
                <a16:creationId xmlns:a16="http://schemas.microsoft.com/office/drawing/2014/main" id="{73611ED3-B3E4-463A-89C9-D4EBFACF6E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07916" y="3824508"/>
            <a:ext cx="1708150" cy="717550"/>
          </a:xfrm>
          <a:prstGeom prst="wedgeRoundRectCallout">
            <a:avLst>
              <a:gd name="adj1" fmla="val -24537"/>
              <a:gd name="adj2" fmla="val 147787"/>
              <a:gd name="adj3" fmla="val 16667"/>
            </a:avLst>
          </a:prstGeom>
          <a:solidFill>
            <a:schemeClr val="accent2"/>
          </a:solidFill>
          <a:ln>
            <a:noFill/>
          </a:ln>
          <a:effectLst>
            <a:outerShdw dist="53882" dir="2700000" algn="ctr" rotWithShape="0">
              <a:schemeClr val="tx1">
                <a:alpha val="50000"/>
              </a:schemeClr>
            </a:outerShdw>
          </a:effec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hlink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uk-UA" altLang="uk-UA" sz="1800">
                <a:solidFill>
                  <a:schemeClr val="bg1"/>
                </a:solidFill>
                <a:latin typeface="Arial" panose="020B0604020202020204" pitchFamily="34" charset="0"/>
              </a:rPr>
              <a:t>останній запис</a:t>
            </a:r>
          </a:p>
        </p:txBody>
      </p:sp>
      <p:sp>
        <p:nvSpPr>
          <p:cNvPr id="27" name="AutoShape 15">
            <a:extLst>
              <a:ext uri="{FF2B5EF4-FFF2-40B4-BE49-F238E27FC236}">
                <a16:creationId xmlns:a16="http://schemas.microsoft.com/office/drawing/2014/main" id="{F4D2EDC3-311D-4819-A8B3-09B09D915D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5691" y="3880070"/>
            <a:ext cx="1444625" cy="1000125"/>
          </a:xfrm>
          <a:prstGeom prst="wedgeRoundRectCallout">
            <a:avLst>
              <a:gd name="adj1" fmla="val -167912"/>
              <a:gd name="adj2" fmla="val 76986"/>
              <a:gd name="adj3" fmla="val 16667"/>
            </a:avLst>
          </a:prstGeom>
          <a:solidFill>
            <a:schemeClr val="accent2"/>
          </a:solidFill>
          <a:ln>
            <a:noFill/>
          </a:ln>
          <a:effectLst>
            <a:outerShdw dist="53882" dir="2700000" algn="ctr" rotWithShape="0">
              <a:schemeClr val="tx1">
                <a:alpha val="50000"/>
              </a:schemeClr>
            </a:outerShdw>
          </a:effec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hlink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uk-UA" altLang="uk-UA" sz="1800">
                <a:solidFill>
                  <a:schemeClr val="bg1"/>
                </a:solidFill>
                <a:latin typeface="Arial" panose="020B0604020202020204" pitchFamily="34" charset="0"/>
              </a:rPr>
              <a:t>перейти на новий запис</a:t>
            </a:r>
          </a:p>
        </p:txBody>
      </p:sp>
      <p:sp>
        <p:nvSpPr>
          <p:cNvPr id="28" name="AutoShape 16">
            <a:extLst>
              <a:ext uri="{FF2B5EF4-FFF2-40B4-BE49-F238E27FC236}">
                <a16:creationId xmlns:a16="http://schemas.microsoft.com/office/drawing/2014/main" id="{4097419F-9C21-4515-97BF-0FCA5801F7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03491" y="5577108"/>
            <a:ext cx="1190625" cy="717550"/>
          </a:xfrm>
          <a:prstGeom prst="wedgeRoundRectCallout">
            <a:avLst>
              <a:gd name="adj1" fmla="val -153602"/>
              <a:gd name="adj2" fmla="val -96458"/>
              <a:gd name="adj3" fmla="val 16667"/>
            </a:avLst>
          </a:prstGeom>
          <a:solidFill>
            <a:schemeClr val="accent2"/>
          </a:solidFill>
          <a:ln>
            <a:noFill/>
          </a:ln>
          <a:effectLst>
            <a:outerShdw dist="53882" dir="2700000" algn="ctr" rotWithShape="0">
              <a:schemeClr val="tx1">
                <a:alpha val="50000"/>
              </a:schemeClr>
            </a:outerShdw>
          </a:effec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hlink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uk-UA" altLang="uk-UA" sz="1800">
                <a:solidFill>
                  <a:schemeClr val="bg1"/>
                </a:solidFill>
                <a:latin typeface="Arial" panose="020B0604020202020204" pitchFamily="34" charset="0"/>
              </a:rPr>
              <a:t>всього записів</a:t>
            </a:r>
          </a:p>
        </p:txBody>
      </p:sp>
      <p:sp>
        <p:nvSpPr>
          <p:cNvPr id="29" name="AutoShape 17">
            <a:extLst>
              <a:ext uri="{FF2B5EF4-FFF2-40B4-BE49-F238E27FC236}">
                <a16:creationId xmlns:a16="http://schemas.microsoft.com/office/drawing/2014/main" id="{8C1A8153-C42F-42AD-94A3-2481F974C2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44591" y="1149570"/>
            <a:ext cx="1292225" cy="717550"/>
          </a:xfrm>
          <a:prstGeom prst="wedgeRoundRectCallout">
            <a:avLst>
              <a:gd name="adj1" fmla="val -31449"/>
              <a:gd name="adj2" fmla="val 272787"/>
              <a:gd name="adj3" fmla="val 16667"/>
            </a:avLst>
          </a:prstGeom>
          <a:solidFill>
            <a:schemeClr val="accent2"/>
          </a:solidFill>
          <a:ln>
            <a:noFill/>
          </a:ln>
          <a:effectLst>
            <a:outerShdw dist="53882" dir="2700000" algn="ctr" rotWithShape="0">
              <a:schemeClr val="tx1">
                <a:alpha val="50000"/>
              </a:schemeClr>
            </a:outerShdw>
          </a:effec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hlink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uk-UA" altLang="uk-UA" sz="1800">
                <a:solidFill>
                  <a:schemeClr val="bg1"/>
                </a:solidFill>
                <a:latin typeface="Arial" panose="020B0604020202020204" pitchFamily="34" charset="0"/>
              </a:rPr>
              <a:t>поточне поле</a:t>
            </a:r>
          </a:p>
        </p:txBody>
      </p:sp>
    </p:spTree>
    <p:extLst>
      <p:ext uri="{BB962C8B-B14F-4D97-AF65-F5344CB8AC3E}">
        <p14:creationId xmlns:p14="http://schemas.microsoft.com/office/powerpoint/2010/main" val="3254323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6" grpId="0" animBg="1"/>
      <p:bldP spid="16" grpId="1" animBg="1"/>
      <p:bldP spid="18" grpId="0" animBg="1"/>
      <p:bldP spid="18" grpId="1" animBg="1"/>
      <p:bldP spid="19" grpId="0" animBg="1"/>
      <p:bldP spid="19" grpId="1" animBg="1"/>
      <p:bldP spid="23" grpId="0" animBg="1"/>
      <p:bldP spid="26" grpId="0" animBg="1"/>
      <p:bldP spid="27" grpId="0" animBg="1"/>
      <p:bldP spid="28" grpId="0" animBg="1"/>
      <p:bldP spid="29" grpId="0" animBg="1"/>
      <p:bldP spid="29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93984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dirty="0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Робота з таблицями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338E22-87D7-42F9-9230-DCCDD86150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18391" y="4491127"/>
            <a:ext cx="8856663" cy="192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 type="none" w="med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79388" indent="-179388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hlink"/>
                </a:solidFill>
                <a:latin typeface="Verdana" panose="020B0604030504040204" pitchFamily="34" charset="0"/>
              </a:defRPr>
            </a:lvl1pPr>
            <a:lvl2pPr marL="796925" indent="-258763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0313" indent="-2540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Char char="•"/>
            </a:pPr>
            <a:r>
              <a:rPr lang="uk-UA" alt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введення даних</a:t>
            </a:r>
            <a:r>
              <a:rPr lang="uk-UA" altLang="uk-UA" sz="2000" b="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і назв полів (режим таблиця);</a:t>
            </a:r>
          </a:p>
          <a:p>
            <a:pPr eaLnBrk="1" hangingPunct="1">
              <a:spcBef>
                <a:spcPct val="0"/>
              </a:spcBef>
              <a:buClrTx/>
              <a:buFontTx/>
              <a:buChar char="•"/>
            </a:pPr>
            <a:r>
              <a:rPr lang="uk-UA" alt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конструктор </a:t>
            </a:r>
            <a:r>
              <a:rPr lang="uk-UA" altLang="uk-UA" sz="2000" b="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ручне налаштування;</a:t>
            </a:r>
          </a:p>
          <a:p>
            <a:pPr eaLnBrk="1" hangingPunct="1">
              <a:spcBef>
                <a:spcPct val="0"/>
              </a:spcBef>
              <a:buClrTx/>
              <a:buFontTx/>
              <a:buChar char="•"/>
            </a:pPr>
            <a:r>
              <a:rPr lang="uk-UA" alt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майстер таблиць</a:t>
            </a:r>
            <a:r>
              <a:rPr lang="uk-UA" altLang="uk-UA" sz="2000" b="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створення таблиць стандартних типів (Товари, Клієнти, Співробітники, …);</a:t>
            </a:r>
            <a:endParaRPr lang="uk-UA" altLang="uk-UA" sz="2000" dirty="0">
              <a:solidFill>
                <a:srgbClr val="0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FontTx/>
              <a:buChar char="•"/>
            </a:pPr>
            <a:r>
              <a:rPr lang="uk-UA" alt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імпорт таблиць</a:t>
            </a:r>
            <a:r>
              <a:rPr lang="uk-UA" altLang="uk-UA" sz="2000" b="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завантаження даних із інших джерел (БД інших форматів, </a:t>
            </a:r>
            <a:r>
              <a:rPr lang="uk-UA" altLang="uk-UA" sz="2000" b="0" i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Excel</a:t>
            </a:r>
            <a:r>
              <a:rPr lang="uk-UA" altLang="uk-UA" sz="2000" b="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текстові файли, …).</a:t>
            </a:r>
          </a:p>
        </p:txBody>
      </p:sp>
      <p:pic>
        <p:nvPicPr>
          <p:cNvPr id="13" name="Рисунок 1">
            <a:extLst>
              <a:ext uri="{FF2B5EF4-FFF2-40B4-BE49-F238E27FC236}">
                <a16:creationId xmlns:a16="http://schemas.microsoft.com/office/drawing/2014/main" id="{17CD2328-CD25-4E6A-8327-2C25EFB2037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321" y="1048661"/>
            <a:ext cx="6591300" cy="302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03667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Поняття баз даних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0" name="кнопка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86B692DD-3083-49CB-AF47-C393B6FE4A6A}"/>
              </a:ext>
            </a:extLst>
          </p:cNvPr>
          <p:cNvSpPr/>
          <p:nvPr/>
        </p:nvSpPr>
        <p:spPr>
          <a:xfrm>
            <a:off x="114272" y="2897171"/>
            <a:ext cx="571504" cy="571504"/>
          </a:xfrm>
          <a:prstGeom prst="actionButtonBlank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/>
              <a:t>!</a:t>
            </a:r>
          </a:p>
        </p:txBody>
      </p:sp>
      <p:sp>
        <p:nvSpPr>
          <p:cNvPr id="12" name="текст підказки">
            <a:extLst>
              <a:ext uri="{FF2B5EF4-FFF2-40B4-BE49-F238E27FC236}">
                <a16:creationId xmlns:a16="http://schemas.microsoft.com/office/drawing/2014/main" id="{2A36CCC5-C86F-4EF2-9F16-3A0B978C4B33}"/>
              </a:ext>
            </a:extLst>
          </p:cNvPr>
          <p:cNvSpPr txBox="1">
            <a:spLocks/>
          </p:cNvSpPr>
          <p:nvPr/>
        </p:nvSpPr>
        <p:spPr>
          <a:xfrm>
            <a:off x="1193354" y="1280514"/>
            <a:ext cx="10640837" cy="4565391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indent="357188" algn="just">
              <a:spcBef>
                <a:spcPct val="20000"/>
              </a:spcBef>
              <a:defRPr/>
            </a:pPr>
            <a:r>
              <a:rPr lang="uk-UA" sz="2000" b="1" dirty="0">
                <a:solidFill>
                  <a:srgbClr val="FF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База даних </a:t>
            </a: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це структурована сукупність даних, які відображають стан об’єктів певної предметної області та зв’язки між ними. </a:t>
            </a:r>
          </a:p>
          <a:p>
            <a:pPr lvl="0" indent="357188" algn="just">
              <a:spcBef>
                <a:spcPct val="20000"/>
              </a:spcBef>
              <a:defRPr/>
            </a:pPr>
            <a:r>
              <a:rPr lang="uk-UA" sz="2000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Предметна область </a:t>
            </a: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(ПО) – це сфера застосування конкретної бази даних. Наприклад, медицина, освіта, залізничний транспорт, літакобудування і </a:t>
            </a:r>
            <a:r>
              <a:rPr lang="uk-UA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т.д</a:t>
            </a: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lvl="0" indent="357188" algn="just">
              <a:spcBef>
                <a:spcPct val="20000"/>
              </a:spcBef>
              <a:defRPr/>
            </a:pPr>
            <a:r>
              <a:rPr lang="uk-UA" sz="2000" b="1" dirty="0">
                <a:solidFill>
                  <a:srgbClr val="FF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База даних </a:t>
            </a: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(за </a:t>
            </a:r>
            <a:r>
              <a:rPr lang="uk-UA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Дж</a:t>
            </a: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Мартіном) є сукупністю взаємозалежних даних, які спільно використовуються декількома додатками й зберігаються з мінімальною регульованою надлишковістю. Дані запам'ятовуються таким чином, щоб вони у міру можливості не залежали від програм.</a:t>
            </a:r>
          </a:p>
          <a:p>
            <a:pPr lvl="0" indent="357188" algn="just">
              <a:spcBef>
                <a:spcPct val="20000"/>
              </a:spcBef>
              <a:defRPr/>
            </a:pPr>
            <a:r>
              <a:rPr lang="uk-UA" sz="2000" b="1" dirty="0">
                <a:solidFill>
                  <a:srgbClr val="FF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База даних </a:t>
            </a: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(скорочено — БД) — впорядкований набір </a:t>
            </a:r>
            <a:r>
              <a:rPr lang="uk-UA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логічно</a:t>
            </a: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взаємопов'язаних даних, що використовуються спільно та призначені для задоволення інформаційних потреб користувачів. Головне завдання БД — гарантоване збереження значних обсягів інформації (так звані записи даних) та надання доступу до неї користувачеві або ж прикладній програмі. Таким чином, БД складається з двох частин: збереженої інформації та системи керування нею.</a:t>
            </a:r>
          </a:p>
          <a:p>
            <a:pPr lvl="0" indent="357188" algn="just">
              <a:spcBef>
                <a:spcPct val="20000"/>
              </a:spcBef>
              <a:defRPr/>
            </a:pPr>
            <a:endParaRPr lang="uk-UA" sz="2000" dirty="0">
              <a:solidFill>
                <a:srgbClr val="0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00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3557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93984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dirty="0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lvl="0" indent="-342900" algn="ctr">
              <a:spcBef>
                <a:spcPct val="20000"/>
              </a:spcBef>
              <a:defRPr/>
            </a:pPr>
            <a:r>
              <a:rPr lang="uk-UA" sz="24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Конструктор таблиць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pic>
        <p:nvPicPr>
          <p:cNvPr id="14" name="Picture 7">
            <a:extLst>
              <a:ext uri="{FF2B5EF4-FFF2-40B4-BE49-F238E27FC236}">
                <a16:creationId xmlns:a16="http://schemas.microsoft.com/office/drawing/2014/main" id="{92633FE6-BC8E-433C-92E1-AF486D0514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6825" y="3251468"/>
            <a:ext cx="5829300" cy="320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 type="none" w="med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AutoShape 8">
            <a:extLst>
              <a:ext uri="{FF2B5EF4-FFF2-40B4-BE49-F238E27FC236}">
                <a16:creationId xmlns:a16="http://schemas.microsoft.com/office/drawing/2014/main" id="{B6AED8F2-40F8-41AC-B0C6-EE71EB9E93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37312" y="2464068"/>
            <a:ext cx="693738" cy="460375"/>
          </a:xfrm>
          <a:prstGeom prst="wedgeRectCallout">
            <a:avLst>
              <a:gd name="adj1" fmla="val -374713"/>
              <a:gd name="adj2" fmla="val 233102"/>
            </a:avLst>
          </a:prstGeom>
          <a:solidFill>
            <a:srgbClr val="FFFFCC"/>
          </a:solidFill>
          <a:ln>
            <a:noFill/>
          </a:ln>
          <a:effectLst>
            <a:outerShdw dist="35921" dir="2700000" algn="ctr" rotWithShape="0">
              <a:schemeClr val="tx1"/>
            </a:outerShdw>
          </a:effectLst>
          <a:extLs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 type="none" w="med" len="lg"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hlink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uk-UA" altLang="uk-UA" sz="1800" b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18" name="Picture 9">
            <a:extLst>
              <a:ext uri="{FF2B5EF4-FFF2-40B4-BE49-F238E27FC236}">
                <a16:creationId xmlns:a16="http://schemas.microsoft.com/office/drawing/2014/main" id="{3F76CA46-1AF7-4552-97BF-F8440A4C86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4462" y="2522805"/>
            <a:ext cx="5794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AutoShape 10">
            <a:extLst>
              <a:ext uri="{FF2B5EF4-FFF2-40B4-BE49-F238E27FC236}">
                <a16:creationId xmlns:a16="http://schemas.microsoft.com/office/drawing/2014/main" id="{8987D286-F850-4E87-B52E-B776417129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83462" y="2533918"/>
            <a:ext cx="1011238" cy="214312"/>
          </a:xfrm>
          <a:prstGeom prst="rightArrow">
            <a:avLst>
              <a:gd name="adj1" fmla="val 31278"/>
              <a:gd name="adj2" fmla="val 104441"/>
            </a:avLst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 type="none" w="med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hlink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ru-RU" altLang="ru-RU" sz="1800" b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1" name="AutoShape 11">
            <a:extLst>
              <a:ext uri="{FF2B5EF4-FFF2-40B4-BE49-F238E27FC236}">
                <a16:creationId xmlns:a16="http://schemas.microsoft.com/office/drawing/2014/main" id="{B7757239-54CA-4AAC-AFBA-8E575D208EA8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350125" y="2741880"/>
            <a:ext cx="1011237" cy="214313"/>
          </a:xfrm>
          <a:prstGeom prst="rightArrow">
            <a:avLst>
              <a:gd name="adj1" fmla="val 31278"/>
              <a:gd name="adj2" fmla="val 104441"/>
            </a:avLst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 type="none" w="med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hlink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ru-RU" altLang="ru-RU" sz="1800" b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3" name="AutoShape 12">
            <a:extLst>
              <a:ext uri="{FF2B5EF4-FFF2-40B4-BE49-F238E27FC236}">
                <a16:creationId xmlns:a16="http://schemas.microsoft.com/office/drawing/2014/main" id="{6E897294-3E44-4577-BD83-FB6990133B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80437" y="2483118"/>
            <a:ext cx="693738" cy="460375"/>
          </a:xfrm>
          <a:prstGeom prst="wedgeRectCallout">
            <a:avLst>
              <a:gd name="adj1" fmla="val -27347"/>
              <a:gd name="adj2" fmla="val -6898"/>
            </a:avLst>
          </a:prstGeom>
          <a:solidFill>
            <a:srgbClr val="FFFFCC"/>
          </a:solidFill>
          <a:ln>
            <a:noFill/>
          </a:ln>
          <a:effectLst>
            <a:outerShdw dist="35921" dir="2700000" algn="ctr" rotWithShape="0">
              <a:schemeClr val="tx1"/>
            </a:outerShdw>
          </a:effectLst>
          <a:extLs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 type="none" w="med" len="lg"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hlink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uk-UA" altLang="uk-UA" sz="1800" b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26" name="Picture 13">
            <a:extLst>
              <a:ext uri="{FF2B5EF4-FFF2-40B4-BE49-F238E27FC236}">
                <a16:creationId xmlns:a16="http://schemas.microsoft.com/office/drawing/2014/main" id="{7E951C49-B752-415A-BEA5-5E2B489662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2512" y="2554555"/>
            <a:ext cx="517525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Rectangle 14">
            <a:extLst>
              <a:ext uri="{FF2B5EF4-FFF2-40B4-BE49-F238E27FC236}">
                <a16:creationId xmlns:a16="http://schemas.microsoft.com/office/drawing/2014/main" id="{BB54865A-6FEC-487D-ADDA-DF505B6EF3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80137" y="1871930"/>
            <a:ext cx="1316038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 type="none" w="med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hlink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uk-UA" altLang="uk-UA" sz="1600" b="0">
                <a:solidFill>
                  <a:schemeClr val="tx1"/>
                </a:solidFill>
                <a:latin typeface="Arial" panose="020B0604020202020204" pitchFamily="34" charset="0"/>
              </a:rPr>
              <a:t>перейти в 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uk-UA" altLang="uk-UA" sz="1600" b="0">
                <a:solidFill>
                  <a:schemeClr val="tx1"/>
                </a:solidFill>
                <a:latin typeface="Arial" panose="020B0604020202020204" pitchFamily="34" charset="0"/>
              </a:rPr>
              <a:t>конструктор</a:t>
            </a:r>
          </a:p>
        </p:txBody>
      </p:sp>
      <p:sp>
        <p:nvSpPr>
          <p:cNvPr id="28" name="Rectangle 15">
            <a:extLst>
              <a:ext uri="{FF2B5EF4-FFF2-40B4-BE49-F238E27FC236}">
                <a16:creationId xmlns:a16="http://schemas.microsoft.com/office/drawing/2014/main" id="{0CFFB893-02B6-4E90-B1E1-E8F3BD8D29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67687" y="1843355"/>
            <a:ext cx="1573213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 type="none" w="med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hlink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uk-UA" altLang="uk-UA" sz="1600" b="0">
                <a:solidFill>
                  <a:schemeClr val="tx1"/>
                </a:solidFill>
                <a:latin typeface="Arial" panose="020B0604020202020204" pitchFamily="34" charset="0"/>
              </a:rPr>
              <a:t>перейти в 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uk-UA" altLang="uk-UA" sz="1600" b="0">
                <a:solidFill>
                  <a:schemeClr val="tx1"/>
                </a:solidFill>
                <a:latin typeface="Arial" panose="020B0604020202020204" pitchFamily="34" charset="0"/>
              </a:rPr>
              <a:t>режим таблиці</a:t>
            </a:r>
          </a:p>
        </p:txBody>
      </p:sp>
      <p:pic>
        <p:nvPicPr>
          <p:cNvPr id="29" name="Рисунок 1">
            <a:extLst>
              <a:ext uri="{FF2B5EF4-FFF2-40B4-BE49-F238E27FC236}">
                <a16:creationId xmlns:a16="http://schemas.microsoft.com/office/drawing/2014/main" id="{A69DBD4C-B0BB-47DD-8323-4947199C929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5912" y="1090880"/>
            <a:ext cx="4510088" cy="188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AutoShape 5">
            <a:extLst>
              <a:ext uri="{FF2B5EF4-FFF2-40B4-BE49-F238E27FC236}">
                <a16:creationId xmlns:a16="http://schemas.microsoft.com/office/drawing/2014/main" id="{FB4F97B7-8357-41E8-A35F-AB564CAB5A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92687" y="1184543"/>
            <a:ext cx="1870075" cy="546100"/>
          </a:xfrm>
          <a:prstGeom prst="wedgeRectCallout">
            <a:avLst>
              <a:gd name="adj1" fmla="val -216384"/>
              <a:gd name="adj2" fmla="val 56394"/>
            </a:avLst>
          </a:prstGeom>
          <a:solidFill>
            <a:srgbClr val="FFFFCC"/>
          </a:solidFill>
          <a:ln>
            <a:noFill/>
          </a:ln>
          <a:effectLst>
            <a:outerShdw dist="35921" dir="2700000" algn="ctr" rotWithShape="0">
              <a:schemeClr val="tx1"/>
            </a:outerShdw>
          </a:effectLst>
          <a:extLs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 type="none" w="med" len="lg"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hlink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uk-UA" altLang="uk-UA" sz="1800" b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31" name="Picture 6">
            <a:extLst>
              <a:ext uri="{FF2B5EF4-FFF2-40B4-BE49-F238E27FC236}">
                <a16:creationId xmlns:a16="http://schemas.microsoft.com/office/drawing/2014/main" id="{F6DFE179-B949-47DA-8574-51D8E80B51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1900" y="1217880"/>
            <a:ext cx="1757362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7515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9" grpId="0" animBg="1"/>
      <p:bldP spid="19" grpId="1" animBg="1"/>
      <p:bldP spid="21" grpId="0" animBg="1"/>
      <p:bldP spid="23" grpId="0" animBg="1"/>
      <p:bldP spid="27" grpId="0"/>
      <p:bldP spid="28" grpId="0"/>
      <p:bldP spid="3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93984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dirty="0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Конструктор таблиць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pic>
        <p:nvPicPr>
          <p:cNvPr id="27" name="Рисунок 1">
            <a:extLst>
              <a:ext uri="{FF2B5EF4-FFF2-40B4-BE49-F238E27FC236}">
                <a16:creationId xmlns:a16="http://schemas.microsoft.com/office/drawing/2014/main" id="{1EFE5218-C91E-4B19-BF51-4D2C24FB4D6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5155" y="1583082"/>
            <a:ext cx="6675438" cy="415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AutoShape 5">
            <a:extLst>
              <a:ext uri="{FF2B5EF4-FFF2-40B4-BE49-F238E27FC236}">
                <a16:creationId xmlns:a16="http://schemas.microsoft.com/office/drawing/2014/main" id="{8ACCF036-9CBF-45AC-9810-DC2FC8D57D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14030" y="948082"/>
            <a:ext cx="693738" cy="1031875"/>
          </a:xfrm>
          <a:prstGeom prst="wedgeRectCallout">
            <a:avLst>
              <a:gd name="adj1" fmla="val 175856"/>
              <a:gd name="adj2" fmla="val 53231"/>
            </a:avLst>
          </a:prstGeom>
          <a:solidFill>
            <a:schemeClr val="accent2"/>
          </a:solidFill>
          <a:ln>
            <a:noFill/>
          </a:ln>
          <a:effectLst>
            <a:outerShdw dist="35921" dir="2700000" algn="ctr" rotWithShape="0">
              <a:schemeClr val="tx1"/>
            </a:outerShdw>
          </a:effec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hlink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uk-UA" altLang="uk-UA" sz="1800" b="0">
              <a:solidFill>
                <a:srgbClr val="008080"/>
              </a:solidFill>
              <a:latin typeface="Arial" panose="020B0604020202020204" pitchFamily="34" charset="0"/>
            </a:endParaRPr>
          </a:p>
        </p:txBody>
      </p:sp>
      <p:sp>
        <p:nvSpPr>
          <p:cNvPr id="29" name="AutoShape 6">
            <a:extLst>
              <a:ext uri="{FF2B5EF4-FFF2-40B4-BE49-F238E27FC236}">
                <a16:creationId xmlns:a16="http://schemas.microsoft.com/office/drawing/2014/main" id="{C6AF80D2-61CD-4E46-B4AB-DB5B44F4B9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48955" y="2321269"/>
            <a:ext cx="722313" cy="965200"/>
          </a:xfrm>
          <a:prstGeom prst="wedgeRectCallout">
            <a:avLst>
              <a:gd name="adj1" fmla="val 140111"/>
              <a:gd name="adj2" fmla="val -55579"/>
            </a:avLst>
          </a:prstGeom>
          <a:solidFill>
            <a:schemeClr val="accent2"/>
          </a:solidFill>
          <a:ln>
            <a:noFill/>
          </a:ln>
          <a:effectLst>
            <a:outerShdw dist="35921" dir="2700000" algn="ctr" rotWithShape="0">
              <a:schemeClr val="tx1"/>
            </a:outerShdw>
          </a:effec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hlink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uk-UA" altLang="uk-UA" sz="1800" b="0">
              <a:solidFill>
                <a:srgbClr val="008080"/>
              </a:solidFill>
              <a:latin typeface="Arial" panose="020B0604020202020204" pitchFamily="34" charset="0"/>
            </a:endParaRPr>
          </a:p>
        </p:txBody>
      </p:sp>
      <p:pic>
        <p:nvPicPr>
          <p:cNvPr id="30" name="Picture 7">
            <a:extLst>
              <a:ext uri="{FF2B5EF4-FFF2-40B4-BE49-F238E27FC236}">
                <a16:creationId xmlns:a16="http://schemas.microsoft.com/office/drawing/2014/main" id="{560BD1DA-DB69-4460-A50C-855E255CCC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00FF"/>
              </a:clrFrom>
              <a:clrTo>
                <a:srgbClr val="FF00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8018" y="1111594"/>
            <a:ext cx="485775" cy="79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8">
            <a:extLst>
              <a:ext uri="{FF2B5EF4-FFF2-40B4-BE49-F238E27FC236}">
                <a16:creationId xmlns:a16="http://schemas.microsoft.com/office/drawing/2014/main" id="{84D00639-D794-4D14-9BE7-555821BBB6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00FF"/>
              </a:clrFrom>
              <a:clrTo>
                <a:srgbClr val="FF00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6593" y="2408582"/>
            <a:ext cx="4572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AutoShape 10">
            <a:extLst>
              <a:ext uri="{FF2B5EF4-FFF2-40B4-BE49-F238E27FC236}">
                <a16:creationId xmlns:a16="http://schemas.microsoft.com/office/drawing/2014/main" id="{1651800E-2E56-426F-A189-B2400C536E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0655" y="3142007"/>
            <a:ext cx="2252663" cy="727075"/>
          </a:xfrm>
          <a:prstGeom prst="wedgeRoundRectCallout">
            <a:avLst>
              <a:gd name="adj1" fmla="val -76144"/>
              <a:gd name="adj2" fmla="val 190176"/>
              <a:gd name="adj3" fmla="val 16667"/>
            </a:avLst>
          </a:prstGeom>
          <a:solidFill>
            <a:schemeClr val="accent2"/>
          </a:solidFill>
          <a:ln>
            <a:noFill/>
          </a:ln>
          <a:effectLst>
            <a:outerShdw dist="53882" dir="2700000" algn="ctr" rotWithShape="0">
              <a:schemeClr val="tx1"/>
            </a:outerShdw>
          </a:effec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hlink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uk-UA" altLang="uk-UA" sz="1800">
                <a:solidFill>
                  <a:schemeClr val="bg1"/>
                </a:solidFill>
                <a:latin typeface="Arial" panose="020B0604020202020204" pitchFamily="34" charset="0"/>
              </a:rPr>
              <a:t>властивості поточного поля</a:t>
            </a:r>
          </a:p>
        </p:txBody>
      </p:sp>
      <p:sp>
        <p:nvSpPr>
          <p:cNvPr id="33" name="Rectangle 11">
            <a:extLst>
              <a:ext uri="{FF2B5EF4-FFF2-40B4-BE49-F238E27FC236}">
                <a16:creationId xmlns:a16="http://schemas.microsoft.com/office/drawing/2014/main" id="{56A4E947-EDE3-48E5-A671-BF69E34F57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33168" y="956019"/>
            <a:ext cx="7651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 type="none" w="med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hlink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uk-UA" altLang="uk-UA" sz="2000" b="0">
                <a:solidFill>
                  <a:schemeClr val="tx1"/>
                </a:solidFill>
                <a:latin typeface="Arial" panose="020B0604020202020204" pitchFamily="34" charset="0"/>
              </a:rPr>
              <a:t>ключ</a:t>
            </a:r>
          </a:p>
        </p:txBody>
      </p:sp>
      <p:sp>
        <p:nvSpPr>
          <p:cNvPr id="34" name="Rectangle 12">
            <a:extLst>
              <a:ext uri="{FF2B5EF4-FFF2-40B4-BE49-F238E27FC236}">
                <a16:creationId xmlns:a16="http://schemas.microsoft.com/office/drawing/2014/main" id="{8CF73620-A684-4954-A2A1-8682166C6B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26692" y="3315044"/>
            <a:ext cx="1771651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 type="none" w="med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hlink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uk-UA" altLang="uk-UA" sz="2000" b="0">
                <a:solidFill>
                  <a:schemeClr val="tx1"/>
                </a:solidFill>
                <a:latin typeface="Arial" panose="020B0604020202020204" pitchFamily="34" charset="0"/>
              </a:rPr>
              <a:t>поточне поле</a:t>
            </a:r>
          </a:p>
        </p:txBody>
      </p:sp>
      <p:sp>
        <p:nvSpPr>
          <p:cNvPr id="35" name="AutoShape 9">
            <a:extLst>
              <a:ext uri="{FF2B5EF4-FFF2-40B4-BE49-F238E27FC236}">
                <a16:creationId xmlns:a16="http://schemas.microsoft.com/office/drawing/2014/main" id="{916F43AB-EC0F-4FE7-992D-5EEE5D3485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32080" y="2045044"/>
            <a:ext cx="2252663" cy="727075"/>
          </a:xfrm>
          <a:prstGeom prst="wedgeRoundRectCallout">
            <a:avLst>
              <a:gd name="adj1" fmla="val -110176"/>
              <a:gd name="adj2" fmla="val -24514"/>
              <a:gd name="adj3" fmla="val 16667"/>
            </a:avLst>
          </a:prstGeom>
          <a:solidFill>
            <a:schemeClr val="accent2"/>
          </a:solidFill>
          <a:ln>
            <a:noFill/>
          </a:ln>
          <a:effectLst>
            <a:outerShdw dist="53882" dir="2700000" algn="ctr" rotWithShape="0">
              <a:schemeClr val="tx1"/>
            </a:outerShdw>
          </a:effec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hlink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uk-UA" altLang="uk-UA" sz="1800">
                <a:solidFill>
                  <a:schemeClr val="bg1"/>
                </a:solidFill>
                <a:latin typeface="Arial" panose="020B0604020202020204" pitchFamily="34" charset="0"/>
              </a:rPr>
              <a:t>тип поля (вибір з списку)</a:t>
            </a:r>
          </a:p>
        </p:txBody>
      </p:sp>
    </p:spTree>
    <p:extLst>
      <p:ext uri="{BB962C8B-B14F-4D97-AF65-F5344CB8AC3E}">
        <p14:creationId xmlns:p14="http://schemas.microsoft.com/office/powerpoint/2010/main" val="942347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  <p:bldP spid="32" grpId="0" animBg="1"/>
      <p:bldP spid="33" grpId="0"/>
      <p:bldP spid="34" grpId="0"/>
      <p:bldP spid="3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93984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dirty="0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Властивості полів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3" name="Прямоугольник 3">
            <a:extLst>
              <a:ext uri="{FF2B5EF4-FFF2-40B4-BE49-F238E27FC236}">
                <a16:creationId xmlns:a16="http://schemas.microsoft.com/office/drawing/2014/main" id="{8D0BC916-8E2D-4774-A12E-5C4C02EF9353}"/>
              </a:ext>
            </a:extLst>
          </p:cNvPr>
          <p:cNvSpPr/>
          <p:nvPr/>
        </p:nvSpPr>
        <p:spPr>
          <a:xfrm>
            <a:off x="2546257" y="941424"/>
            <a:ext cx="9387283" cy="5078313"/>
          </a:xfrm>
          <a:prstGeom prst="rect">
            <a:avLst/>
          </a:prstGeom>
        </p:spPr>
        <p:txBody>
          <a:bodyPr wrap="square">
            <a:spAutoFit/>
          </a:bodyPr>
          <a:lstStyle>
            <a:lvl1pPr indent="4492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uk-UA" altLang="ru-RU" b="1" dirty="0">
                <a:solidFill>
                  <a:srgbClr val="FF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Розмір поля. </a:t>
            </a:r>
            <a:r>
              <a:rPr lang="uk-UA" altLang="ru-RU" dirty="0">
                <a:solidFill>
                  <a:srgbClr val="008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 максимальну довжину (в символах) даних, які можуть розміщуватися в даному полі.</a:t>
            </a:r>
            <a:endParaRPr lang="ru-RU" altLang="ru-RU" sz="1100" dirty="0">
              <a:solidFill>
                <a:srgbClr val="00808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altLang="ru-RU" b="1" dirty="0">
                <a:solidFill>
                  <a:srgbClr val="FF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Формат поля. </a:t>
            </a:r>
            <a:r>
              <a:rPr lang="uk-UA" altLang="ru-RU" dirty="0">
                <a:solidFill>
                  <a:srgbClr val="008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 спосіб форматування даних в комірках, що належать полю.</a:t>
            </a:r>
            <a:endParaRPr lang="ru-RU" altLang="ru-RU" sz="1100" dirty="0">
              <a:solidFill>
                <a:srgbClr val="00808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altLang="ru-RU" b="1" dirty="0">
                <a:solidFill>
                  <a:srgbClr val="FF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Маска введення. </a:t>
            </a:r>
            <a:r>
              <a:rPr lang="uk-UA" altLang="ru-RU" dirty="0">
                <a:solidFill>
                  <a:srgbClr val="008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 форму, в якій вводяться дані в поле.</a:t>
            </a:r>
            <a:endParaRPr lang="ru-RU" altLang="ru-RU" sz="1100" dirty="0">
              <a:solidFill>
                <a:srgbClr val="00808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altLang="ru-RU" b="1" dirty="0">
                <a:solidFill>
                  <a:srgbClr val="FF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Підпис</a:t>
            </a:r>
            <a:r>
              <a:rPr lang="uk-UA" altLang="ru-RU" b="1" dirty="0">
                <a:solidFill>
                  <a:srgbClr val="008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uk-UA" altLang="ru-RU" dirty="0">
                <a:solidFill>
                  <a:srgbClr val="008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Визначає заголовок стовпця таблиці для даного поля. Якщо не вказана, то як заголовок використовується ім'я поля.</a:t>
            </a:r>
            <a:endParaRPr lang="ru-RU" altLang="ru-RU" sz="1100" dirty="0">
              <a:solidFill>
                <a:srgbClr val="00808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altLang="ru-RU" b="1" dirty="0">
                <a:solidFill>
                  <a:srgbClr val="FF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 за замовчуванням.</a:t>
            </a:r>
            <a:r>
              <a:rPr lang="uk-UA" altLang="ru-RU" dirty="0">
                <a:solidFill>
                  <a:srgbClr val="FF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altLang="ru-RU" dirty="0">
                <a:solidFill>
                  <a:srgbClr val="008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Значення, яке вводиться в осередки поля автоматично.</a:t>
            </a:r>
            <a:endParaRPr lang="ru-RU" altLang="ru-RU" sz="1100" dirty="0">
              <a:solidFill>
                <a:srgbClr val="00808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altLang="ru-RU" b="1" dirty="0">
                <a:solidFill>
                  <a:srgbClr val="FF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Умова на значення</a:t>
            </a:r>
            <a:r>
              <a:rPr lang="uk-UA" altLang="ru-RU" b="1" dirty="0">
                <a:solidFill>
                  <a:srgbClr val="008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altLang="ru-RU" dirty="0">
                <a:solidFill>
                  <a:srgbClr val="008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Обмеження, яке використовується для перевірки правильності введення даних.</a:t>
            </a:r>
            <a:endParaRPr lang="ru-RU" altLang="ru-RU" sz="1100" dirty="0">
              <a:solidFill>
                <a:srgbClr val="00808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altLang="ru-RU" b="1" dirty="0">
                <a:solidFill>
                  <a:srgbClr val="FF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Повідомлення про помилку. </a:t>
            </a:r>
            <a:r>
              <a:rPr lang="uk-UA" altLang="ru-RU" dirty="0">
                <a:solidFill>
                  <a:srgbClr val="008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Текстове повідомлення, яке видається автоматично при спробі введення в поле помилкових даних.</a:t>
            </a:r>
            <a:endParaRPr lang="ru-RU" altLang="ru-RU" sz="1100" dirty="0">
              <a:solidFill>
                <a:srgbClr val="00808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altLang="ru-RU" b="1" dirty="0">
                <a:solidFill>
                  <a:srgbClr val="FF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Обов'язкове поле. </a:t>
            </a:r>
            <a:r>
              <a:rPr lang="uk-UA" altLang="ru-RU" dirty="0">
                <a:solidFill>
                  <a:srgbClr val="008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 обов'язковість заповнення поля даними.</a:t>
            </a:r>
            <a:endParaRPr lang="ru-RU" altLang="ru-RU" sz="1100" dirty="0">
              <a:solidFill>
                <a:srgbClr val="00808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altLang="ru-RU" b="1" dirty="0">
                <a:solidFill>
                  <a:srgbClr val="FF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Порожні рядки</a:t>
            </a:r>
            <a:r>
              <a:rPr lang="uk-UA" altLang="ru-RU" dirty="0">
                <a:solidFill>
                  <a:srgbClr val="FF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altLang="ru-RU" dirty="0">
                <a:solidFill>
                  <a:srgbClr val="008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 введення порожніх строкових даних</a:t>
            </a:r>
            <a:endParaRPr lang="ru-RU" altLang="ru-RU" sz="1100" dirty="0">
              <a:solidFill>
                <a:srgbClr val="00808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altLang="ru-RU" b="1" dirty="0">
                <a:solidFill>
                  <a:srgbClr val="FF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Індексовані поле. </a:t>
            </a:r>
            <a:r>
              <a:rPr lang="uk-UA" altLang="ru-RU" dirty="0">
                <a:solidFill>
                  <a:srgbClr val="008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 прискорювати всі операції, пов'язані з пошуком або сортуванням даних цього поля. Можна також задати перевірку на наявність повторів для цього поля, щоб виключити дублювання даних.</a:t>
            </a:r>
            <a:endParaRPr lang="ru-RU" altLang="ru-RU" sz="1100" dirty="0">
              <a:solidFill>
                <a:srgbClr val="00808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altLang="ru-RU" dirty="0">
                <a:solidFill>
                  <a:srgbClr val="008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 відзначити, що властивості полів істотно залежать від типу даних, що містяться в полі.</a:t>
            </a:r>
            <a:endParaRPr lang="ru-RU" altLang="ru-RU" sz="1100" dirty="0">
              <a:solidFill>
                <a:srgbClr val="00808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Зображення, що містить знімок екрана&#10;&#10;Автоматично згенерований опис">
            <a:extLst>
              <a:ext uri="{FF2B5EF4-FFF2-40B4-BE49-F238E27FC236}">
                <a16:creationId xmlns:a16="http://schemas.microsoft.com/office/drawing/2014/main" id="{5C947F24-F5FB-47F0-A82F-5FED25220757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364"/>
          <a:stretch/>
        </p:blipFill>
        <p:spPr>
          <a:xfrm>
            <a:off x="932672" y="1017502"/>
            <a:ext cx="1613585" cy="2851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907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93984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dirty="0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Типи полів даних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6723AE6-85C3-42DB-9B7F-9EBAFF389EED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-537" r="56961" b="37949"/>
          <a:stretch/>
        </p:blipFill>
        <p:spPr>
          <a:xfrm>
            <a:off x="1671967" y="1106797"/>
            <a:ext cx="5247249" cy="4290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5317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dirty="0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lvl="0" indent="-342900" algn="ctr">
              <a:spcBef>
                <a:spcPct val="20000"/>
              </a:spcBef>
              <a:defRPr/>
            </a:pPr>
            <a:r>
              <a:rPr lang="uk-UA" sz="24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Типи даних СУБД </a:t>
            </a:r>
            <a:r>
              <a:rPr lang="en-US" sz="24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Microsoft Access</a:t>
            </a:r>
            <a:endParaRPr lang="uk-UA" sz="2400" b="1" dirty="0">
              <a:solidFill>
                <a:srgbClr val="0000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1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34" name="Line 2">
            <a:extLst>
              <a:ext uri="{FF2B5EF4-FFF2-40B4-BE49-F238E27FC236}">
                <a16:creationId xmlns:a16="http://schemas.microsoft.com/office/drawing/2014/main" id="{7AAE2658-716F-467C-963E-2FA38361B9AB}"/>
              </a:ext>
            </a:extLst>
          </p:cNvPr>
          <p:cNvSpPr>
            <a:spLocks noChangeShapeType="1"/>
          </p:cNvSpPr>
          <p:nvPr/>
        </p:nvSpPr>
        <p:spPr bwMode="auto">
          <a:xfrm>
            <a:off x="1479661" y="1052423"/>
            <a:ext cx="8464550" cy="0"/>
          </a:xfrm>
          <a:prstGeom prst="line">
            <a:avLst/>
          </a:prstGeom>
          <a:noFill/>
          <a:ln w="38100">
            <a:solidFill>
              <a:srgbClr val="000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6" name="Rectangle 4">
            <a:extLst>
              <a:ext uri="{FF2B5EF4-FFF2-40B4-BE49-F238E27FC236}">
                <a16:creationId xmlns:a16="http://schemas.microsoft.com/office/drawing/2014/main" id="{35D3F079-47BE-4CBA-B69A-4F71BD1431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3423" y="1152435"/>
            <a:ext cx="10716366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/>
          <a:lstStyle>
            <a:lvl1pPr marL="263525" indent="-263525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hlink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buFont typeface="Wingdings" panose="05000000000000000000" pitchFamily="2" charset="2"/>
              <a:buChar char="§"/>
            </a:pPr>
            <a:r>
              <a:rPr lang="uk-UA" altLang="ru-RU" sz="1800" dirty="0">
                <a:solidFill>
                  <a:srgbClr val="FF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Короткий текст</a:t>
            </a:r>
            <a:r>
              <a:rPr lang="uk-UA" altLang="ru-RU" sz="1800" b="0" dirty="0">
                <a:solidFill>
                  <a:srgbClr val="FF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uk-UA" altLang="ru-RU" sz="1800" b="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(за замовчуванням). Текст або числа, які не потребують проведення розрахунків (до 255 знаків).</a:t>
            </a:r>
            <a:endParaRPr lang="ru-RU" altLang="ru-RU" sz="1800" b="0" dirty="0">
              <a:solidFill>
                <a:srgbClr val="0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uk-UA" altLang="ru-RU" sz="1800" dirty="0">
                <a:solidFill>
                  <a:srgbClr val="FF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Числовий</a:t>
            </a:r>
            <a:r>
              <a:rPr lang="uk-UA" altLang="ru-RU" sz="1800" b="0" dirty="0">
                <a:solidFill>
                  <a:srgbClr val="FF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uk-UA" altLang="ru-RU" sz="1800" b="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Числові дані різних форматів, що використовуються для проведення розрахунків.</a:t>
            </a:r>
            <a:endParaRPr lang="ru-RU" altLang="ru-RU" sz="1800" b="0" dirty="0">
              <a:solidFill>
                <a:srgbClr val="0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uk-UA" altLang="ru-RU" sz="1800" dirty="0">
                <a:solidFill>
                  <a:srgbClr val="FF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Дата час</a:t>
            </a:r>
            <a:r>
              <a:rPr lang="uk-UA" altLang="ru-RU" sz="1800" b="0" dirty="0">
                <a:solidFill>
                  <a:srgbClr val="FF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uk-UA" altLang="ru-RU" sz="1800" b="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Для зберігання календарних дат і поточного часу</a:t>
            </a:r>
            <a:endParaRPr lang="ru-RU" altLang="ru-RU" sz="1800" b="0" dirty="0">
              <a:solidFill>
                <a:srgbClr val="0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uk-UA" altLang="ru-RU" sz="1800" dirty="0">
                <a:solidFill>
                  <a:srgbClr val="FF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Грошовий</a:t>
            </a:r>
            <a:r>
              <a:rPr lang="uk-UA" altLang="ru-RU" sz="1800" b="0" dirty="0">
                <a:solidFill>
                  <a:srgbClr val="FF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uk-UA" altLang="ru-RU" sz="1800" b="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Для зберігання грошових сум.</a:t>
            </a:r>
            <a:endParaRPr lang="ru-RU" altLang="ru-RU" sz="1800" b="0" dirty="0">
              <a:solidFill>
                <a:srgbClr val="0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uk-UA" altLang="ru-RU" sz="1800" dirty="0">
                <a:solidFill>
                  <a:srgbClr val="FF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Довгий текст</a:t>
            </a:r>
            <a:r>
              <a:rPr lang="uk-UA" altLang="ru-RU" sz="1800" b="0" dirty="0">
                <a:solidFill>
                  <a:srgbClr val="FF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uk-UA" altLang="ru-RU" sz="1800" b="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Для зберігання великих обсягів тексту (до 65 535 символів).</a:t>
            </a:r>
            <a:endParaRPr lang="ru-RU" altLang="ru-RU" sz="1800" b="0" dirty="0">
              <a:solidFill>
                <a:srgbClr val="0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uk-UA" altLang="ru-RU" sz="1800" dirty="0">
                <a:solidFill>
                  <a:srgbClr val="FF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Лічильник</a:t>
            </a:r>
            <a:r>
              <a:rPr lang="uk-UA" altLang="ru-RU" sz="1800" b="0" dirty="0">
                <a:solidFill>
                  <a:srgbClr val="FF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uk-UA" altLang="ru-RU" sz="1800" b="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Спеціальне числове поле, в якому Access автоматично присвоює унікальний порядковий номер кожного запису.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uk-UA" altLang="ru-RU" sz="1800" dirty="0">
                <a:solidFill>
                  <a:srgbClr val="FF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Логічний</a:t>
            </a:r>
            <a:r>
              <a:rPr lang="uk-UA" altLang="ru-RU" sz="1800" b="0" dirty="0">
                <a:solidFill>
                  <a:srgbClr val="FF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uk-UA" altLang="ru-RU" sz="1800" b="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Може мати тільки одне з двох можливих значень (Так/ Ні)</a:t>
            </a:r>
            <a:endParaRPr lang="ru-RU" altLang="ru-RU" sz="1800" b="0" dirty="0">
              <a:solidFill>
                <a:srgbClr val="0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uk-UA" altLang="ru-RU" sz="1800" dirty="0">
                <a:solidFill>
                  <a:srgbClr val="FF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Об’єкт OLE.</a:t>
            </a:r>
            <a:r>
              <a:rPr lang="uk-UA" altLang="ru-RU" sz="1800" b="0" dirty="0">
                <a:solidFill>
                  <a:srgbClr val="FF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uk-UA" altLang="ru-RU" sz="1800" b="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Об'єкт (наприклад, електронна таблиця, документ, малюнок, звукозапис або інші дані), зв'язаний чи впроваджений в таблицю.</a:t>
            </a:r>
            <a:endParaRPr lang="ru-RU" altLang="ru-RU" sz="1800" b="0" dirty="0">
              <a:solidFill>
                <a:srgbClr val="0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uk-UA" altLang="ru-RU" sz="1800" dirty="0">
                <a:solidFill>
                  <a:srgbClr val="FF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Гіперпосилання</a:t>
            </a:r>
            <a:r>
              <a:rPr lang="uk-UA" altLang="ru-RU" sz="1800" b="0" dirty="0">
                <a:solidFill>
                  <a:srgbClr val="FF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uk-UA" altLang="ru-RU" sz="1800" b="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Для зберігання адрес URL </a:t>
            </a:r>
            <a:r>
              <a:rPr lang="uk-UA" altLang="ru-RU" sz="1800" b="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Web</a:t>
            </a:r>
            <a:r>
              <a:rPr lang="uk-UA" altLang="ru-RU" sz="1800" b="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-об'єктів Інтернету.</a:t>
            </a:r>
            <a:endParaRPr lang="ru-RU" altLang="ru-RU" sz="1800" b="0" dirty="0">
              <a:solidFill>
                <a:srgbClr val="0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uk-UA" altLang="ru-RU" sz="1800" dirty="0">
                <a:solidFill>
                  <a:srgbClr val="FF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Майстер підстановок. </a:t>
            </a:r>
            <a:r>
              <a:rPr lang="uk-UA" altLang="ru-RU" sz="1800" b="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Створює поле, в якому пропонується вибір значень зі списку або з поля зі списком, що містить набір постійних значень або значень з іншої таблиці. Це насправді не тип поля, а спосіб зберігання поля.</a:t>
            </a:r>
            <a:endParaRPr lang="ru-RU" altLang="ru-RU" sz="1800" b="0" dirty="0">
              <a:solidFill>
                <a:srgbClr val="0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>
              <a:buClrTx/>
              <a:buFontTx/>
              <a:buNone/>
            </a:pPr>
            <a:endParaRPr lang="uk-UA" altLang="ru-RU" sz="1800" b="0" dirty="0">
              <a:solidFill>
                <a:srgbClr val="0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934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93984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dirty="0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Операції з полями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6723AE6-85C3-42DB-9B7F-9EBAFF389EED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-537" r="56961" b="37949"/>
          <a:stretch/>
        </p:blipFill>
        <p:spPr>
          <a:xfrm>
            <a:off x="1671967" y="1106797"/>
            <a:ext cx="5247249" cy="4290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405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93984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dirty="0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Операції з полями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pic>
        <p:nvPicPr>
          <p:cNvPr id="11" name="Picture 4">
            <a:extLst>
              <a:ext uri="{FF2B5EF4-FFF2-40B4-BE49-F238E27FC236}">
                <a16:creationId xmlns:a16="http://schemas.microsoft.com/office/drawing/2014/main" id="{609A1F90-BAA6-4BAB-BB5E-963E4D94C0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9713" y="928688"/>
            <a:ext cx="690562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5">
            <a:extLst>
              <a:ext uri="{FF2B5EF4-FFF2-40B4-BE49-F238E27FC236}">
                <a16:creationId xmlns:a16="http://schemas.microsoft.com/office/drawing/2014/main" id="{F5219A3F-44A2-4715-BB5E-2A66A6F243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0175" y="1776413"/>
            <a:ext cx="962025" cy="884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6">
            <a:extLst>
              <a:ext uri="{FF2B5EF4-FFF2-40B4-BE49-F238E27FC236}">
                <a16:creationId xmlns:a16="http://schemas.microsoft.com/office/drawing/2014/main" id="{92985A44-8615-43D8-9CED-FE50B58211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6825" y="1766888"/>
            <a:ext cx="9271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7">
            <a:extLst>
              <a:ext uri="{FF2B5EF4-FFF2-40B4-BE49-F238E27FC236}">
                <a16:creationId xmlns:a16="http://schemas.microsoft.com/office/drawing/2014/main" id="{034DFEF6-EDD8-4498-A443-ED8E8E1B1D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2563" y="2876550"/>
            <a:ext cx="895350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ectangle 8">
            <a:extLst>
              <a:ext uri="{FF2B5EF4-FFF2-40B4-BE49-F238E27FC236}">
                <a16:creationId xmlns:a16="http://schemas.microsoft.com/office/drawing/2014/main" id="{EBB9017C-85B3-45DE-B0A3-8769C893E5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52213" y="1073150"/>
            <a:ext cx="5526087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 type="none" w="med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hlink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uk-UA" altLang="uk-UA" sz="2200" dirty="0">
                <a:solidFill>
                  <a:srgbClr val="008080"/>
                </a:solidFill>
                <a:latin typeface="Arial" panose="020B0604020202020204" pitchFamily="34" charset="0"/>
              </a:rPr>
              <a:t>зробити поле ключовим (скасувати…)</a:t>
            </a:r>
          </a:p>
        </p:txBody>
      </p:sp>
      <p:sp>
        <p:nvSpPr>
          <p:cNvPr id="18" name="Rectangle 9">
            <a:extLst>
              <a:ext uri="{FF2B5EF4-FFF2-40B4-BE49-F238E27FC236}">
                <a16:creationId xmlns:a16="http://schemas.microsoft.com/office/drawing/2014/main" id="{DA61FDA1-C194-445D-AEE5-7760952D14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71263" y="1854200"/>
            <a:ext cx="2433637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 type="none" w="med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hlink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uk-UA" altLang="uk-UA" sz="2200">
                <a:solidFill>
                  <a:srgbClr val="008080"/>
                </a:solidFill>
                <a:latin typeface="Arial" panose="020B0604020202020204" pitchFamily="34" charset="0"/>
              </a:rPr>
              <a:t>добавити поле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uk-UA" altLang="uk-UA" sz="2200">
                <a:solidFill>
                  <a:srgbClr val="008080"/>
                </a:solidFill>
                <a:latin typeface="Arial" panose="020B0604020202020204" pitchFamily="34" charset="0"/>
              </a:rPr>
              <a:t>вище поточного</a:t>
            </a:r>
          </a:p>
        </p:txBody>
      </p:sp>
      <p:sp>
        <p:nvSpPr>
          <p:cNvPr id="19" name="Rectangle 10">
            <a:extLst>
              <a:ext uri="{FF2B5EF4-FFF2-40B4-BE49-F238E27FC236}">
                <a16:creationId xmlns:a16="http://schemas.microsoft.com/office/drawing/2014/main" id="{EE0CD363-961D-4C02-8B92-A1D81FE1A7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86013" y="1787525"/>
            <a:ext cx="3729037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 type="none" w="med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hlink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uk-UA" altLang="uk-UA" sz="2200">
                <a:solidFill>
                  <a:srgbClr val="008080"/>
                </a:solidFill>
                <a:latin typeface="Arial" panose="020B0604020202020204" pitchFamily="34" charset="0"/>
              </a:rPr>
              <a:t>вилучити поточне поле (або всі виділені)</a:t>
            </a:r>
          </a:p>
        </p:txBody>
      </p:sp>
      <p:sp>
        <p:nvSpPr>
          <p:cNvPr id="21" name="Rectangle 11">
            <a:extLst>
              <a:ext uri="{FF2B5EF4-FFF2-40B4-BE49-F238E27FC236}">
                <a16:creationId xmlns:a16="http://schemas.microsoft.com/office/drawing/2014/main" id="{0F4C975B-D1A5-46C6-B817-FCE6F425A5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52213" y="3006725"/>
            <a:ext cx="1230312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 type="none" w="med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hlink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uk-UA" altLang="uk-UA" sz="2200">
                <a:solidFill>
                  <a:srgbClr val="008080"/>
                </a:solidFill>
                <a:latin typeface="Arial" panose="020B0604020202020204" pitchFamily="34" charset="0"/>
              </a:rPr>
              <a:t>індекси</a:t>
            </a:r>
          </a:p>
        </p:txBody>
      </p:sp>
      <p:pic>
        <p:nvPicPr>
          <p:cNvPr id="23" name="Picture 12">
            <a:extLst>
              <a:ext uri="{FF2B5EF4-FFF2-40B4-BE49-F238E27FC236}">
                <a16:creationId xmlns:a16="http://schemas.microsoft.com/office/drawing/2014/main" id="{E04EEE48-C18D-4629-80DD-BC4DD6B9E8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8063" y="3941763"/>
            <a:ext cx="5207000" cy="2630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 type="none" w="med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AutoShape 13">
            <a:extLst>
              <a:ext uri="{FF2B5EF4-FFF2-40B4-BE49-F238E27FC236}">
                <a16:creationId xmlns:a16="http://schemas.microsoft.com/office/drawing/2014/main" id="{5D5E3821-C33F-41AC-8E38-CEBB1B7335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6650" y="3043238"/>
            <a:ext cx="2414588" cy="727075"/>
          </a:xfrm>
          <a:prstGeom prst="wedgeRoundRectCallout">
            <a:avLst>
              <a:gd name="adj1" fmla="val -45991"/>
              <a:gd name="adj2" fmla="val 111574"/>
              <a:gd name="adj3" fmla="val 16667"/>
            </a:avLst>
          </a:prstGeom>
          <a:solidFill>
            <a:schemeClr val="accent2"/>
          </a:solidFill>
          <a:ln>
            <a:noFill/>
          </a:ln>
          <a:effectLst>
            <a:outerShdw dist="53882" dir="2700000" algn="ctr" rotWithShape="0">
              <a:schemeClr val="tx1"/>
            </a:outerShdw>
          </a:effec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hlink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uk-UA" altLang="uk-UA" sz="1800" dirty="0">
                <a:solidFill>
                  <a:schemeClr val="bg1"/>
                </a:solidFill>
                <a:latin typeface="Arial" panose="020B0604020202020204" pitchFamily="34" charset="0"/>
              </a:rPr>
              <a:t>поле таблиці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uk-UA" altLang="uk-UA" sz="1800" dirty="0">
                <a:solidFill>
                  <a:schemeClr val="bg1"/>
                </a:solidFill>
                <a:latin typeface="Arial" panose="020B0604020202020204" pitchFamily="34" charset="0"/>
              </a:rPr>
              <a:t>(вибір з списку)</a:t>
            </a:r>
          </a:p>
        </p:txBody>
      </p:sp>
      <p:sp>
        <p:nvSpPr>
          <p:cNvPr id="27" name="AutoShape 14">
            <a:extLst>
              <a:ext uri="{FF2B5EF4-FFF2-40B4-BE49-F238E27FC236}">
                <a16:creationId xmlns:a16="http://schemas.microsoft.com/office/drawing/2014/main" id="{4FCC8600-081A-4456-9BFA-021C028565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72700" y="4024313"/>
            <a:ext cx="1833563" cy="720725"/>
          </a:xfrm>
          <a:prstGeom prst="wedgeRoundRectCallout">
            <a:avLst>
              <a:gd name="adj1" fmla="val 72167"/>
              <a:gd name="adj2" fmla="val 4625"/>
              <a:gd name="adj3" fmla="val 16667"/>
            </a:avLst>
          </a:prstGeom>
          <a:solidFill>
            <a:schemeClr val="accent2"/>
          </a:solidFill>
          <a:ln>
            <a:noFill/>
          </a:ln>
          <a:effectLst>
            <a:outerShdw dist="53882" dir="2700000" algn="ctr" rotWithShape="0">
              <a:schemeClr val="tx1"/>
            </a:outerShdw>
          </a:effec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hlink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uk-UA" sz="1800">
                <a:solidFill>
                  <a:schemeClr val="bg1"/>
                </a:solidFill>
                <a:latin typeface="Arial" panose="020B0604020202020204" pitchFamily="34" charset="0"/>
              </a:rPr>
              <a:t>Primary Key: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uk-UA" altLang="uk-UA" sz="1800">
                <a:solidFill>
                  <a:schemeClr val="bg1"/>
                </a:solidFill>
                <a:latin typeface="Arial" panose="020B0604020202020204" pitchFamily="34" charset="0"/>
              </a:rPr>
              <a:t>ключ таблиці</a:t>
            </a:r>
          </a:p>
        </p:txBody>
      </p:sp>
      <p:sp>
        <p:nvSpPr>
          <p:cNvPr id="28" name="AutoShape 15">
            <a:extLst>
              <a:ext uri="{FF2B5EF4-FFF2-40B4-BE49-F238E27FC236}">
                <a16:creationId xmlns:a16="http://schemas.microsoft.com/office/drawing/2014/main" id="{6FADF871-9FC2-4D7A-992D-B902DB0F2C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01625" y="3090863"/>
            <a:ext cx="1481138" cy="698500"/>
          </a:xfrm>
          <a:prstGeom prst="wedgeRoundRectCallout">
            <a:avLst>
              <a:gd name="adj1" fmla="val 2199"/>
              <a:gd name="adj2" fmla="val 119546"/>
              <a:gd name="adj3" fmla="val 16667"/>
            </a:avLst>
          </a:prstGeom>
          <a:solidFill>
            <a:schemeClr val="accent2"/>
          </a:solidFill>
          <a:ln>
            <a:noFill/>
          </a:ln>
          <a:effectLst>
            <a:outerShdw dist="53882" dir="2700000" algn="ctr" rotWithShape="0">
              <a:schemeClr val="tx1"/>
            </a:outerShdw>
          </a:effec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hlink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uk-UA" altLang="uk-UA" sz="1800">
                <a:solidFill>
                  <a:schemeClr val="bg1"/>
                </a:solidFill>
                <a:latin typeface="Arial" panose="020B0604020202020204" pitchFamily="34" charset="0"/>
              </a:rPr>
              <a:t>назва індексу</a:t>
            </a:r>
          </a:p>
        </p:txBody>
      </p:sp>
    </p:spTree>
    <p:extLst>
      <p:ext uri="{BB962C8B-B14F-4D97-AF65-F5344CB8AC3E}">
        <p14:creationId xmlns:p14="http://schemas.microsoft.com/office/powerpoint/2010/main" val="2327428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/>
      <p:bldP spid="19" grpId="0"/>
      <p:bldP spid="21" grpId="0"/>
      <p:bldP spid="26" grpId="0" animBg="1"/>
      <p:bldP spid="27" grpId="0" animBg="1"/>
      <p:bldP spid="2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dirty="0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ВИКОРИСТАНІ ДЖЕРЕЛА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1248285" y="6010580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2873" y="1280514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D0A22A09-EDD3-43DA-A0C7-5F86B28F26B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85169903"/>
              </p:ext>
            </p:extLst>
          </p:nvPr>
        </p:nvGraphicFramePr>
        <p:xfrm>
          <a:off x="1216537" y="1243697"/>
          <a:ext cx="10361171" cy="33845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779181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Поняття моделі бази даних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0" name="кнопка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86B692DD-3083-49CB-AF47-C393B6FE4A6A}"/>
              </a:ext>
            </a:extLst>
          </p:cNvPr>
          <p:cNvSpPr/>
          <p:nvPr/>
        </p:nvSpPr>
        <p:spPr>
          <a:xfrm>
            <a:off x="114272" y="2897171"/>
            <a:ext cx="571504" cy="571504"/>
          </a:xfrm>
          <a:prstGeom prst="actionButtonBlank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/>
              <a:t>!</a:t>
            </a:r>
          </a:p>
        </p:txBody>
      </p:sp>
      <p:sp>
        <p:nvSpPr>
          <p:cNvPr id="12" name="текст підказки">
            <a:extLst>
              <a:ext uri="{FF2B5EF4-FFF2-40B4-BE49-F238E27FC236}">
                <a16:creationId xmlns:a16="http://schemas.microsoft.com/office/drawing/2014/main" id="{2A36CCC5-C86F-4EF2-9F16-3A0B978C4B33}"/>
              </a:ext>
            </a:extLst>
          </p:cNvPr>
          <p:cNvSpPr txBox="1">
            <a:spLocks/>
          </p:cNvSpPr>
          <p:nvPr/>
        </p:nvSpPr>
        <p:spPr>
          <a:xfrm>
            <a:off x="1193354" y="1280514"/>
            <a:ext cx="10640837" cy="4565391"/>
          </a:xfrm>
          <a:prstGeom prst="rect">
            <a:avLst/>
          </a:prstGeom>
        </p:spPr>
        <p:txBody>
          <a:bodyPr>
            <a:normAutofit/>
          </a:bodyPr>
          <a:lstStyle/>
          <a:p>
            <a:pPr indent="357188" algn="just">
              <a:spcBef>
                <a:spcPct val="20000"/>
              </a:spcBef>
              <a:defRPr/>
            </a:pP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База даних є досить складним за своєю структурою об’єктом, тому перед створенням вона заздалегідь проектується – створюється модель бази даних. </a:t>
            </a:r>
          </a:p>
          <a:p>
            <a:pPr lvl="0" indent="357188" algn="just">
              <a:spcBef>
                <a:spcPct val="20000"/>
              </a:spcBef>
              <a:defRPr/>
            </a:pPr>
            <a:r>
              <a:rPr lang="uk-UA" sz="2000" b="1" dirty="0">
                <a:solidFill>
                  <a:srgbClr val="FF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uk-UA" sz="2000" b="1" dirty="0" err="1">
                <a:solidFill>
                  <a:srgbClr val="FF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Моде́ль</a:t>
            </a:r>
            <a:r>
              <a:rPr lang="uk-UA" sz="2000" b="1" dirty="0">
                <a:solidFill>
                  <a:srgbClr val="FF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uk-UA" sz="2000" b="1" dirty="0" err="1">
                <a:solidFill>
                  <a:srgbClr val="FF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да́них</a:t>
            </a:r>
            <a:r>
              <a:rPr lang="uk-UA" sz="2000" b="1" dirty="0">
                <a:solidFill>
                  <a:srgbClr val="FF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</a:t>
            </a:r>
            <a:r>
              <a:rPr lang="uk-UA" sz="2000" b="1" dirty="0" err="1">
                <a:solidFill>
                  <a:srgbClr val="FF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англ</a:t>
            </a:r>
            <a:r>
              <a:rPr lang="uk-UA" sz="2000" b="1" dirty="0">
                <a:solidFill>
                  <a:srgbClr val="FF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en-US" sz="2000" b="1" dirty="0">
                <a:solidFill>
                  <a:srgbClr val="FF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Data model) </a:t>
            </a:r>
            <a:r>
              <a:rPr lang="en-US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— </a:t>
            </a: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абстрактне представлення реального світу, що відображає тільки ті об'єкти, що безпосередньо стосуються програми. Це, як правило, визначає специфічну групу об'єктів, їх атрибутивне значення і відношення між ними. Вона не залежить від комп'ютерної системи і пов'язана тільки з структурою даних. Це фіксована система понять і правил для представлення даних структури, стану і динаміки проблемної області в базі даних.</a:t>
            </a:r>
          </a:p>
          <a:p>
            <a:pPr lvl="0" indent="357188" algn="just">
              <a:spcBef>
                <a:spcPct val="20000"/>
              </a:spcBef>
              <a:defRPr/>
            </a:pP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uk-UA" sz="2000" dirty="0" err="1">
                <a:solidFill>
                  <a:srgbClr val="FF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Систе́ма</a:t>
            </a:r>
            <a:r>
              <a:rPr lang="uk-UA" sz="2000" dirty="0">
                <a:solidFill>
                  <a:srgbClr val="FF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управління </a:t>
            </a:r>
            <a:r>
              <a:rPr lang="uk-UA" sz="2000" dirty="0" err="1">
                <a:solidFill>
                  <a:srgbClr val="FF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ба́зами</a:t>
            </a:r>
            <a:r>
              <a:rPr lang="uk-UA" sz="2000" dirty="0">
                <a:solidFill>
                  <a:srgbClr val="FF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uk-UA" sz="2000" dirty="0" err="1">
                <a:solidFill>
                  <a:srgbClr val="FF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да́них</a:t>
            </a:r>
            <a:r>
              <a:rPr lang="uk-UA" sz="2000" dirty="0">
                <a:solidFill>
                  <a:srgbClr val="FF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(СУБД) </a:t>
            </a: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— комп'ютерна програма чи комплекс програм, що забезпечує користувачам можливість створення, збереження, оновлення, пошук інформації та контролю доступу в базах даних.</a:t>
            </a:r>
          </a:p>
          <a:p>
            <a:pPr lvl="0" indent="357188" algn="just">
              <a:spcBef>
                <a:spcPct val="20000"/>
              </a:spcBef>
              <a:defRPr/>
            </a:pPr>
            <a:endParaRPr kumimoji="0" lang="uk-UA" sz="200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098" name="Picture 2" descr="Результат пошуку зображень за запитом &quot;,fpf lfyb[&quot;">
            <a:extLst>
              <a:ext uri="{FF2B5EF4-FFF2-40B4-BE49-F238E27FC236}">
                <a16:creationId xmlns:a16="http://schemas.microsoft.com/office/drawing/2014/main" id="{8B14AAD3-840D-447C-B040-BE02933169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1230" y="4935896"/>
            <a:ext cx="26193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166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Класифікації СУБД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0" name="кнопка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86B692DD-3083-49CB-AF47-C393B6FE4A6A}"/>
              </a:ext>
            </a:extLst>
          </p:cNvPr>
          <p:cNvSpPr/>
          <p:nvPr/>
        </p:nvSpPr>
        <p:spPr>
          <a:xfrm>
            <a:off x="114272" y="2897171"/>
            <a:ext cx="571504" cy="571504"/>
          </a:xfrm>
          <a:prstGeom prst="actionButtonBlank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/>
              <a:t>!</a:t>
            </a:r>
          </a:p>
        </p:txBody>
      </p:sp>
      <p:pic>
        <p:nvPicPr>
          <p:cNvPr id="2050" name="Picture 2" descr="Пов’язане зображення">
            <a:extLst>
              <a:ext uri="{FF2B5EF4-FFF2-40B4-BE49-F238E27FC236}">
                <a16:creationId xmlns:a16="http://schemas.microsoft.com/office/drawing/2014/main" id="{60BAA181-D198-4D66-9186-F78A574E85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duotone>
              <a:prstClr val="black"/>
              <a:srgbClr val="00808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0064" y="1213572"/>
            <a:ext cx="8719012" cy="5071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8612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Класифікації СУБД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0" name="кнопка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86B692DD-3083-49CB-AF47-C393B6FE4A6A}"/>
              </a:ext>
            </a:extLst>
          </p:cNvPr>
          <p:cNvSpPr/>
          <p:nvPr/>
        </p:nvSpPr>
        <p:spPr>
          <a:xfrm>
            <a:off x="114272" y="2897171"/>
            <a:ext cx="571504" cy="571504"/>
          </a:xfrm>
          <a:prstGeom prst="actionButtonBlank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/>
              <a:t>!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F5163B00-0DAF-4149-A4C8-A0E89E8B2B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duotone>
              <a:prstClr val="black"/>
              <a:schemeClr val="accent6">
                <a:lumMod val="20000"/>
                <a:lumOff val="8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8966" y="904886"/>
            <a:ext cx="7906043" cy="5665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830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Класифікації СУБД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0" name="кнопка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86B692DD-3083-49CB-AF47-C393B6FE4A6A}"/>
              </a:ext>
            </a:extLst>
          </p:cNvPr>
          <p:cNvSpPr/>
          <p:nvPr/>
        </p:nvSpPr>
        <p:spPr>
          <a:xfrm>
            <a:off x="114272" y="2897171"/>
            <a:ext cx="571504" cy="571504"/>
          </a:xfrm>
          <a:prstGeom prst="actionButtonBlank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/>
              <a:t>!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E89012C6-4360-4221-80C9-DCA9BD275F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duotone>
              <a:prstClr val="black"/>
              <a:srgbClr val="FF9933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2970" y="1392702"/>
            <a:ext cx="8676106" cy="4193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0210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Найпоширеніші СУБД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0" name="кнопка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86B692DD-3083-49CB-AF47-C393B6FE4A6A}"/>
              </a:ext>
            </a:extLst>
          </p:cNvPr>
          <p:cNvSpPr/>
          <p:nvPr/>
        </p:nvSpPr>
        <p:spPr>
          <a:xfrm>
            <a:off x="114272" y="2897171"/>
            <a:ext cx="571504" cy="571504"/>
          </a:xfrm>
          <a:prstGeom prst="actionButtonBlank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/>
              <a:t>!</a:t>
            </a:r>
          </a:p>
        </p:txBody>
      </p:sp>
      <p:grpSp>
        <p:nvGrpSpPr>
          <p:cNvPr id="12" name="Группа 9">
            <a:extLst>
              <a:ext uri="{FF2B5EF4-FFF2-40B4-BE49-F238E27FC236}">
                <a16:creationId xmlns:a16="http://schemas.microsoft.com/office/drawing/2014/main" id="{5EBC1520-41BD-4972-BCBC-DF47A20B558C}"/>
              </a:ext>
            </a:extLst>
          </p:cNvPr>
          <p:cNvGrpSpPr>
            <a:grpSpLocks/>
          </p:cNvGrpSpPr>
          <p:nvPr/>
        </p:nvGrpSpPr>
        <p:grpSpPr bwMode="auto">
          <a:xfrm>
            <a:off x="1407923" y="1878191"/>
            <a:ext cx="3997325" cy="3686175"/>
            <a:chOff x="381000" y="1600200"/>
            <a:chExt cx="5880100" cy="4495800"/>
          </a:xfrm>
        </p:grpSpPr>
        <p:sp>
          <p:nvSpPr>
            <p:cNvPr id="13" name="AutoShape 3">
              <a:extLst>
                <a:ext uri="{FF2B5EF4-FFF2-40B4-BE49-F238E27FC236}">
                  <a16:creationId xmlns:a16="http://schemas.microsoft.com/office/drawing/2014/main" id="{308D4B23-EA54-407C-8C7E-9246C5C5D9B0}"/>
                </a:ext>
              </a:extLst>
            </p:cNvPr>
            <p:cNvSpPr>
              <a:spLocks noChangeArrowheads="1"/>
            </p:cNvSpPr>
            <p:nvPr/>
          </p:nvSpPr>
          <p:spPr bwMode="ltGray">
            <a:xfrm>
              <a:off x="381000" y="1600200"/>
              <a:ext cx="5880100" cy="4495800"/>
            </a:xfrm>
            <a:prstGeom prst="rightArrow">
              <a:avLst>
                <a:gd name="adj1" fmla="val 79306"/>
                <a:gd name="adj2" fmla="val 32395"/>
              </a:avLst>
            </a:prstGeom>
            <a:gradFill rotWithShape="1">
              <a:gsLst>
                <a:gs pos="0">
                  <a:schemeClr val="accent1">
                    <a:gamma/>
                    <a:tint val="0"/>
                    <a:invGamma/>
                    <a:alpha val="20000"/>
                  </a:schemeClr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ru-RU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4" name="AutoShape 4">
              <a:extLst>
                <a:ext uri="{FF2B5EF4-FFF2-40B4-BE49-F238E27FC236}">
                  <a16:creationId xmlns:a16="http://schemas.microsoft.com/office/drawing/2014/main" id="{E9428E28-290F-43AD-9906-F66E621CA81C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913432" y="2210096"/>
              <a:ext cx="4039942" cy="989385"/>
            </a:xfrm>
            <a:prstGeom prst="roundRect">
              <a:avLst>
                <a:gd name="adj" fmla="val 9106"/>
              </a:avLst>
            </a:prstGeom>
            <a:gradFill rotWithShape="1">
              <a:gsLst>
                <a:gs pos="0">
                  <a:schemeClr val="accent2"/>
                </a:gs>
                <a:gs pos="100000">
                  <a:schemeClr val="accent2">
                    <a:gamma/>
                    <a:tint val="69804"/>
                    <a:invGamma/>
                  </a:schemeClr>
                </a:gs>
              </a:gsLst>
              <a:lin ang="5400000" scaled="1"/>
            </a:gradFill>
            <a:ln w="254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r>
                <a:rPr lang="uk-UA" sz="20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0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Microsoft Access</a:t>
              </a:r>
            </a:p>
          </p:txBody>
        </p:sp>
        <p:sp>
          <p:nvSpPr>
            <p:cNvPr id="16" name="AutoShape 5">
              <a:extLst>
                <a:ext uri="{FF2B5EF4-FFF2-40B4-BE49-F238E27FC236}">
                  <a16:creationId xmlns:a16="http://schemas.microsoft.com/office/drawing/2014/main" id="{CB7CDD5B-49F7-4F91-94A6-B4769FA62C8E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914400" y="3352800"/>
              <a:ext cx="4038600" cy="990600"/>
            </a:xfrm>
            <a:prstGeom prst="roundRect">
              <a:avLst>
                <a:gd name="adj" fmla="val 9106"/>
              </a:avLst>
            </a:prstGeom>
            <a:gradFill rotWithShape="1">
              <a:gsLst>
                <a:gs pos="0">
                  <a:srgbClr val="699D5F"/>
                </a:gs>
                <a:gs pos="100000">
                  <a:srgbClr val="96BB8F"/>
                </a:gs>
              </a:gsLst>
              <a:lin ang="5400000" scaled="1"/>
            </a:gradFill>
            <a:ln w="25400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Char char="v"/>
                <a:defRPr sz="2800" b="1">
                  <a:solidFill>
                    <a:schemeClr val="hlink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ru-RU" sz="200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dBase</a:t>
              </a:r>
            </a:p>
          </p:txBody>
        </p:sp>
        <p:sp>
          <p:nvSpPr>
            <p:cNvPr id="18" name="AutoShape 6">
              <a:extLst>
                <a:ext uri="{FF2B5EF4-FFF2-40B4-BE49-F238E27FC236}">
                  <a16:creationId xmlns:a16="http://schemas.microsoft.com/office/drawing/2014/main" id="{BBF8885D-56E2-4131-8C21-94CBF99543CA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913432" y="4496719"/>
              <a:ext cx="4039942" cy="989386"/>
            </a:xfrm>
            <a:prstGeom prst="roundRect">
              <a:avLst>
                <a:gd name="adj" fmla="val 9106"/>
              </a:avLst>
            </a:prstGeom>
            <a:gradFill rotWithShape="1">
              <a:gsLst>
                <a:gs pos="0">
                  <a:schemeClr val="hlink"/>
                </a:gs>
                <a:gs pos="100000">
                  <a:schemeClr val="hlink">
                    <a:gamma/>
                    <a:tint val="69804"/>
                    <a:invGamma/>
                  </a:schemeClr>
                </a:gs>
              </a:gsLst>
              <a:lin ang="5400000" scaled="1"/>
            </a:gradFill>
            <a:ln w="254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r>
                <a:rPr lang="en-US" sz="20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FoxPro</a:t>
              </a:r>
            </a:p>
          </p:txBody>
        </p:sp>
      </p:grpSp>
      <p:sp>
        <p:nvSpPr>
          <p:cNvPr id="19" name="AutoShape 7">
            <a:extLst>
              <a:ext uri="{FF2B5EF4-FFF2-40B4-BE49-F238E27FC236}">
                <a16:creationId xmlns:a16="http://schemas.microsoft.com/office/drawing/2014/main" id="{48E3DAFA-61CF-4BD1-A753-61FC8BACC5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05248" y="785991"/>
            <a:ext cx="4681537" cy="5021263"/>
          </a:xfrm>
          <a:prstGeom prst="roundRect">
            <a:avLst>
              <a:gd name="adj" fmla="val 9106"/>
            </a:avLst>
          </a:prstGeom>
          <a:noFill/>
          <a:ln w="25400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uk-UA" sz="2400" b="1" u="sng" dirty="0">
                <a:solidFill>
                  <a:srgbClr val="FF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Основні переваги СУБД:</a:t>
            </a:r>
          </a:p>
          <a:p>
            <a:pPr eaLnBrk="1" hangingPunct="1">
              <a:buFont typeface="Wingdings" pitchFamily="2" charset="2"/>
              <a:buChar char="ü"/>
              <a:defRPr/>
            </a:pPr>
            <a:r>
              <a:rPr lang="uk-UA" sz="2000" b="1" dirty="0">
                <a:solidFill>
                  <a:srgbClr val="008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Надійність збереження даних;</a:t>
            </a:r>
          </a:p>
          <a:p>
            <a:pPr eaLnBrk="1" hangingPunct="1">
              <a:buFont typeface="Wingdings" pitchFamily="2" charset="2"/>
              <a:buChar char="ü"/>
              <a:defRPr/>
            </a:pPr>
            <a:r>
              <a:rPr lang="uk-UA" sz="2000" b="1" dirty="0">
                <a:solidFill>
                  <a:srgbClr val="008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Легкість оновлення;</a:t>
            </a:r>
          </a:p>
          <a:p>
            <a:pPr eaLnBrk="1" hangingPunct="1">
              <a:buFont typeface="Wingdings" pitchFamily="2" charset="2"/>
              <a:buChar char="ü"/>
              <a:defRPr/>
            </a:pPr>
            <a:r>
              <a:rPr lang="uk-UA" sz="2000" b="1" dirty="0">
                <a:solidFill>
                  <a:srgbClr val="008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Доповнення даними;</a:t>
            </a:r>
          </a:p>
          <a:p>
            <a:pPr eaLnBrk="1" hangingPunct="1">
              <a:buFont typeface="Wingdings" pitchFamily="2" charset="2"/>
              <a:buChar char="ü"/>
              <a:defRPr/>
            </a:pPr>
            <a:r>
              <a:rPr lang="uk-UA" sz="2000" b="1" dirty="0">
                <a:solidFill>
                  <a:srgbClr val="008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Захист від несанкціонованого доступу;</a:t>
            </a:r>
          </a:p>
          <a:p>
            <a:pPr eaLnBrk="1" hangingPunct="1">
              <a:buFont typeface="Wingdings" pitchFamily="2" charset="2"/>
              <a:buChar char="ü"/>
              <a:defRPr/>
            </a:pPr>
            <a:r>
              <a:rPr lang="uk-UA" sz="2000" b="1" dirty="0">
                <a:solidFill>
                  <a:srgbClr val="008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Можливість розширення структури БД.</a:t>
            </a:r>
          </a:p>
          <a:p>
            <a:pPr algn="ctr" eaLnBrk="1" hangingPunct="1">
              <a:defRPr/>
            </a:pPr>
            <a:endParaRPr lang="en-US" sz="2400" b="1" dirty="0">
              <a:solidFill>
                <a:srgbClr val="00808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3413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Класифікації СУБД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0" name="кнопка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86B692DD-3083-49CB-AF47-C393B6FE4A6A}"/>
              </a:ext>
            </a:extLst>
          </p:cNvPr>
          <p:cNvSpPr/>
          <p:nvPr/>
        </p:nvSpPr>
        <p:spPr>
          <a:xfrm>
            <a:off x="114272" y="2897171"/>
            <a:ext cx="571504" cy="571504"/>
          </a:xfrm>
          <a:prstGeom prst="actionButtonBlank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/>
              <a:t>!</a:t>
            </a: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DD4EC2CB-FC74-4CF7-90A4-B27DA9ECDA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5165" y="1017502"/>
            <a:ext cx="8473911" cy="5183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3649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 dirty="0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lvl="0" indent="-342900" algn="ctr">
              <a:spcBef>
                <a:spcPct val="20000"/>
              </a:spcBef>
              <a:defRPr/>
            </a:pPr>
            <a:r>
              <a:rPr lang="uk-UA" sz="24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Основні поняття </a:t>
            </a:r>
            <a:r>
              <a:rPr lang="en-US" sz="2400" b="1" dirty="0">
                <a:solidFill>
                  <a:srgbClr val="00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Microsoft Access 2016 </a:t>
            </a: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2" name="текст підказки">
            <a:extLst>
              <a:ext uri="{FF2B5EF4-FFF2-40B4-BE49-F238E27FC236}">
                <a16:creationId xmlns:a16="http://schemas.microsoft.com/office/drawing/2014/main" id="{D533601C-3DA4-454B-B1B0-2E6C3D864986}"/>
              </a:ext>
            </a:extLst>
          </p:cNvPr>
          <p:cNvSpPr txBox="1">
            <a:spLocks/>
          </p:cNvSpPr>
          <p:nvPr/>
        </p:nvSpPr>
        <p:spPr>
          <a:xfrm>
            <a:off x="1193354" y="1017502"/>
            <a:ext cx="10640837" cy="4565391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>
              <a:spcBef>
                <a:spcPct val="20000"/>
              </a:spcBef>
              <a:defRPr/>
            </a:pP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Програма </a:t>
            </a:r>
            <a:r>
              <a:rPr lang="en-US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Microsoft Access 2016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є реляційною базою даних</a:t>
            </a:r>
            <a:r>
              <a:rPr lang="en-US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lvl="0">
              <a:spcBef>
                <a:spcPct val="20000"/>
              </a:spcBef>
              <a:defRPr/>
            </a:pP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Основним об'єктом реляційної бази даних є </a:t>
            </a:r>
            <a:r>
              <a:rPr lang="uk-UA" sz="2000" b="1" dirty="0">
                <a:solidFill>
                  <a:srgbClr val="FF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таблиця</a:t>
            </a: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Як і кожна двовимірна таблиця, таблиця реляційної бази даних складається з рядків і стовпців. </a:t>
            </a:r>
          </a:p>
          <a:p>
            <a:pPr lvl="0">
              <a:spcBef>
                <a:spcPct val="20000"/>
              </a:spcBef>
              <a:defRPr/>
            </a:pP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</a:t>
            </a:r>
            <a:r>
              <a:rPr lang="uk-UA" sz="2000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Сутність у предметній області </a:t>
            </a: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це множина об’єктів, які мають однаковий набір параметрів.     Розглянемо предметну область "Гуртки та учні":</a:t>
            </a:r>
            <a:endParaRPr kumimoji="0" lang="uk-UA" sz="200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172" name="Picture 4">
            <a:extLst>
              <a:ext uri="{FF2B5EF4-FFF2-40B4-BE49-F238E27FC236}">
                <a16:creationId xmlns:a16="http://schemas.microsoft.com/office/drawing/2014/main" id="{4DAAAE3C-9269-4A08-999B-2459D27F9C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duotone>
              <a:prstClr val="black"/>
              <a:srgbClr val="FF9933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9422" y="2708872"/>
            <a:ext cx="5369833" cy="3902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8594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456</TotalTime>
  <Words>1889</Words>
  <Application>Microsoft Office PowerPoint</Application>
  <PresentationFormat>Широкий екран</PresentationFormat>
  <Paragraphs>338</Paragraphs>
  <Slides>27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27</vt:i4>
      </vt:variant>
    </vt:vector>
  </HeadingPairs>
  <TitlesOfParts>
    <vt:vector size="34" baseType="lpstr">
      <vt:lpstr>Arial</vt:lpstr>
      <vt:lpstr>Calibri</vt:lpstr>
      <vt:lpstr>Calibri Light</vt:lpstr>
      <vt:lpstr>Tahoma</vt:lpstr>
      <vt:lpstr>Times New Roman</vt:lpstr>
      <vt:lpstr>Wingdings</vt:lpstr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Vadym Gorbenko</dc:creator>
  <cp:lastModifiedBy>Vadym Gorbenko</cp:lastModifiedBy>
  <cp:revision>76</cp:revision>
  <dcterms:created xsi:type="dcterms:W3CDTF">2019-10-23T08:41:30Z</dcterms:created>
  <dcterms:modified xsi:type="dcterms:W3CDTF">2019-11-10T14:30:59Z</dcterms:modified>
</cp:coreProperties>
</file>