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6" r:id="rId2"/>
    <p:sldId id="2629" r:id="rId3"/>
    <p:sldId id="2630" r:id="rId4"/>
    <p:sldId id="2631" r:id="rId5"/>
    <p:sldId id="2632" r:id="rId6"/>
    <p:sldId id="2633" r:id="rId7"/>
    <p:sldId id="2634" r:id="rId8"/>
    <p:sldId id="2636" r:id="rId9"/>
    <p:sldId id="2637" r:id="rId10"/>
    <p:sldId id="2638" r:id="rId11"/>
    <p:sldId id="2639" r:id="rId12"/>
    <p:sldId id="2640" r:id="rId13"/>
    <p:sldId id="2641" r:id="rId14"/>
    <p:sldId id="2642" r:id="rId15"/>
    <p:sldId id="2607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DE59"/>
    <a:srgbClr val="ED7D31"/>
    <a:srgbClr val="4472C4"/>
    <a:srgbClr val="BC8E00"/>
    <a:srgbClr val="B48800"/>
    <a:srgbClr val="B45210"/>
    <a:srgbClr val="E6E6E6"/>
    <a:srgbClr val="0F3955"/>
    <a:srgbClr val="C49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249" autoAdjust="0"/>
  </p:normalViewPr>
  <p:slideViewPr>
    <p:cSldViewPr snapToGrid="0" snapToObjects="1" showGuides="1">
      <p:cViewPr varScale="1">
        <p:scale>
          <a:sx n="68" d="100"/>
          <a:sy n="68" d="100"/>
        </p:scale>
        <p:origin x="73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H="1" flipV="1">
            <a:off x="2558731" y="4366584"/>
            <a:ext cx="0" cy="316592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5" title="Декоративный элемент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5" title="Декоративный элемент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Рисунок 5" title="Декоративный элемент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5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hyperlink" Target="http://qrcoder.ru/" TargetMode="Externa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s://wordart.com/" TargetMode="External"/><Relationship Id="rId5" Type="http://schemas.openxmlformats.org/officeDocument/2006/relationships/image" Target="../media/image34.png"/><Relationship Id="rId4" Type="http://schemas.openxmlformats.org/officeDocument/2006/relationships/hyperlink" Target="https://bitly.com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atoms.ua/" TargetMode="External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hyperlink" Target="https://e-journal.iea.gov.ua/" TargetMode="Externa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s://e-schools.info/e-service" TargetMode="External"/><Relationship Id="rId5" Type="http://schemas.openxmlformats.org/officeDocument/2006/relationships/image" Target="../media/image37.png"/><Relationship Id="rId4" Type="http://schemas.openxmlformats.org/officeDocument/2006/relationships/hyperlink" Target="https://nz.ua/" TargetMode="External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hyperlink" Target="https://www.ted.com/" TargetMode="Externa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s://edpuzzle.com/?fbclid=IwAR3hsOxzcQ4vAU5vQV18N1Qj_FCLruB0Zagt7NB7o4qZZmho_5j0taw1EXM" TargetMode="External"/><Relationship Id="rId5" Type="http://schemas.openxmlformats.org/officeDocument/2006/relationships/image" Target="../media/image41.png"/><Relationship Id="rId4" Type="http://schemas.openxmlformats.org/officeDocument/2006/relationships/hyperlink" Target="https://ed.ted.com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onedrive.live.com/View.aspx?resid=B91845B39225A44!469&amp;wdEmbedFS=1&amp;authkey=!AGuV63oKo9efig8" TargetMode="External"/><Relationship Id="rId2" Type="http://schemas.openxmlformats.org/officeDocument/2006/relationships/hyperlink" Target="https://grcprpp.gov.ua/katalog-onlajnservisiv-14-05-12-02-04-2021/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oggle.it/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hyperlink" Target="https://www.vivamind.de/start/" TargetMode="External"/><Relationship Id="rId2" Type="http://schemas.openxmlformats.org/officeDocument/2006/relationships/hyperlink" Target="https://carto.com/" TargetMode="Externa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s://www.mindmeister.com/folders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hyperlink" Target="https://bubbl.us/" TargetMode="External"/><Relationship Id="rId4" Type="http://schemas.openxmlformats.org/officeDocument/2006/relationships/hyperlink" Target="https://www.mindomo.com/ru/" TargetMode="External"/><Relationship Id="rId9" Type="http://schemas.openxmlformats.org/officeDocument/2006/relationships/image" Target="../media/image6.png"/><Relationship Id="rId14" Type="http://schemas.openxmlformats.org/officeDocument/2006/relationships/hyperlink" Target="https://www.gliffy.com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jamboard.google.com/u/0/" TargetMode="External"/><Relationship Id="rId13" Type="http://schemas.openxmlformats.org/officeDocument/2006/relationships/image" Target="../media/image15.png"/><Relationship Id="rId18" Type="http://schemas.openxmlformats.org/officeDocument/2006/relationships/hyperlink" Target="https://www.thinglink.com/" TargetMode="External"/><Relationship Id="rId3" Type="http://schemas.openxmlformats.org/officeDocument/2006/relationships/image" Target="../media/image10.png"/><Relationship Id="rId21" Type="http://schemas.openxmlformats.org/officeDocument/2006/relationships/image" Target="../media/image19.png"/><Relationship Id="rId7" Type="http://schemas.openxmlformats.org/officeDocument/2006/relationships/image" Target="../media/image12.png"/><Relationship Id="rId12" Type="http://schemas.openxmlformats.org/officeDocument/2006/relationships/hyperlink" Target="https://genial.ly/" TargetMode="External"/><Relationship Id="rId17" Type="http://schemas.openxmlformats.org/officeDocument/2006/relationships/image" Target="../media/image17.png"/><Relationship Id="rId2" Type="http://schemas.openxmlformats.org/officeDocument/2006/relationships/hyperlink" Target="https://uk.padlet.com/" TargetMode="External"/><Relationship Id="rId16" Type="http://schemas.openxmlformats.org/officeDocument/2006/relationships/hyperlink" Target="http://en.linoit.com/" TargetMode="External"/><Relationship Id="rId20" Type="http://schemas.openxmlformats.org/officeDocument/2006/relationships/hyperlink" Target="https://app.wizer.me/" TargetMode="Externa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s://miro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openxmlformats.org/officeDocument/2006/relationships/image" Target="../media/image20.png"/><Relationship Id="rId10" Type="http://schemas.openxmlformats.org/officeDocument/2006/relationships/hyperlink" Target="https://www.twiddla.com/" TargetMode="External"/><Relationship Id="rId19" Type="http://schemas.openxmlformats.org/officeDocument/2006/relationships/image" Target="../media/image18.png"/><Relationship Id="rId4" Type="http://schemas.openxmlformats.org/officeDocument/2006/relationships/hyperlink" Target="https://wakelet.com/" TargetMode="External"/><Relationship Id="rId9" Type="http://schemas.openxmlformats.org/officeDocument/2006/relationships/image" Target="../media/image13.png"/><Relationship Id="rId14" Type="http://schemas.openxmlformats.org/officeDocument/2006/relationships/hyperlink" Target="http://scrumblr.ca/" TargetMode="External"/><Relationship Id="rId22" Type="http://schemas.openxmlformats.org/officeDocument/2006/relationships/hyperlink" Target="https://nearpod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hyperlink" Target="https://www.canva.com/ru_ru/prezentatsii/shablony/" TargetMode="Externa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s://www.beautiful.ai/" TargetMode="External"/><Relationship Id="rId5" Type="http://schemas.openxmlformats.org/officeDocument/2006/relationships/image" Target="../media/image22.png"/><Relationship Id="rId4" Type="http://schemas.openxmlformats.org/officeDocument/2006/relationships/hyperlink" Target="https://prezi.com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hyperlink" Target="https://quizlet.com/ru" TargetMode="External"/><Relationship Id="rId18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hyperlink" Target="https://onlinetestpad.com/ua/tests" TargetMode="External"/><Relationship Id="rId12" Type="http://schemas.openxmlformats.org/officeDocument/2006/relationships/image" Target="../media/image28.png"/><Relationship Id="rId17" Type="http://schemas.openxmlformats.org/officeDocument/2006/relationships/hyperlink" Target="https://vseosvita.ua/test" TargetMode="External"/><Relationship Id="rId2" Type="http://schemas.openxmlformats.org/officeDocument/2006/relationships/hyperlink" Target="https://learningapps.org/" TargetMode="External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5.png"/><Relationship Id="rId11" Type="http://schemas.openxmlformats.org/officeDocument/2006/relationships/hyperlink" Target="https://kahoot.com/" TargetMode="External"/><Relationship Id="rId5" Type="http://schemas.openxmlformats.org/officeDocument/2006/relationships/hyperlink" Target="https://www.classtime.com/uk/" TargetMode="External"/><Relationship Id="rId15" Type="http://schemas.openxmlformats.org/officeDocument/2006/relationships/hyperlink" Target="https://naurok.com.ua/test" TargetMode="External"/><Relationship Id="rId10" Type="http://schemas.openxmlformats.org/officeDocument/2006/relationships/image" Target="../media/image27.png"/><Relationship Id="rId19" Type="http://schemas.openxmlformats.org/officeDocument/2006/relationships/hyperlink" Target="https://master-test.net/uk" TargetMode="External"/><Relationship Id="rId4" Type="http://schemas.microsoft.com/office/2007/relationships/hdphoto" Target="../media/hdphoto1.wdp"/><Relationship Id="rId9" Type="http://schemas.openxmlformats.org/officeDocument/2006/relationships/hyperlink" Target="http://www.triventy.com/" TargetMode="External"/><Relationship Id="rId1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968695-A81F-46D1-93CB-53551023608A}"/>
              </a:ext>
            </a:extLst>
          </p:cNvPr>
          <p:cNvSpPr/>
          <p:nvPr/>
        </p:nvSpPr>
        <p:spPr>
          <a:xfrm>
            <a:off x="-44" y="4602998"/>
            <a:ext cx="12191980" cy="2277910"/>
          </a:xfrm>
          <a:prstGeom prst="rect">
            <a:avLst/>
          </a:prstGeom>
          <a:solidFill>
            <a:srgbClr val="4472C4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23991-6F5F-45D3-883F-8179BE10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36388" y="5910513"/>
            <a:ext cx="16064667" cy="891250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pPr algn="ctr"/>
            <a:r>
              <a:rPr lang="ru-RU" sz="3200" dirty="0"/>
              <a:t>Тема 8. Розробка навчально-методичних матеріалів </a:t>
            </a:r>
            <a:br>
              <a:rPr lang="ru-RU" sz="3200" dirty="0"/>
            </a:br>
            <a:r>
              <a:rPr lang="ru-RU" sz="3200" dirty="0"/>
              <a:t>з використанням онлайн сервісів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699F7-3C77-4845-B817-8D7DFE0C7944}"/>
              </a:ext>
            </a:extLst>
          </p:cNvPr>
          <p:cNvSpPr txBox="1"/>
          <p:nvPr/>
        </p:nvSpPr>
        <p:spPr>
          <a:xfrm rot="20752236">
            <a:off x="5271276" y="907443"/>
            <a:ext cx="459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Київський професійно-педагогічний фаховий коледж</a:t>
            </a:r>
          </a:p>
          <a:p>
            <a:pPr algn="ctr"/>
            <a:r>
              <a:rPr lang="uk-UA" sz="1200" dirty="0">
                <a:solidFill>
                  <a:schemeClr val="bg1"/>
                </a:solidFill>
              </a:rPr>
              <a:t> імені Антона Макаренка</a:t>
            </a:r>
          </a:p>
        </p:txBody>
      </p:sp>
      <p:sp>
        <p:nvSpPr>
          <p:cNvPr id="12" name="Блок-схема: затримка 13">
            <a:extLst>
              <a:ext uri="{FF2B5EF4-FFF2-40B4-BE49-F238E27FC236}">
                <a16:creationId xmlns:a16="http://schemas.microsoft.com/office/drawing/2014/main" id="{EBDEEE1F-7139-488A-8064-DEA9C56DA191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B5C2E8-D7D5-48D5-B4B8-ED99B114F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FDA42F-0B54-4917-8357-1917BF7A1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3158" y="-240152"/>
            <a:ext cx="10125380" cy="637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8797DFA-9C72-48F8-87E4-48296768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7" y="2534447"/>
            <a:ext cx="4378057" cy="1395208"/>
          </a:xfrm>
        </p:spPr>
        <p:txBody>
          <a:bodyPr anchor="b">
            <a:normAutofit fontScale="90000"/>
          </a:bodyPr>
          <a:lstStyle/>
          <a:p>
            <a:r>
              <a:rPr lang="en-US" sz="4000" dirty="0">
                <a:solidFill>
                  <a:srgbClr val="08338F"/>
                </a:solidFill>
                <a:cs typeface="+mn-cs"/>
              </a:rPr>
              <a:t>QR-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коди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, хмари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слів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,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скорочувачі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посилань</a:t>
            </a:r>
            <a:endParaRPr lang="uk-UA" sz="3100" dirty="0"/>
          </a:p>
        </p:txBody>
      </p:sp>
      <p:sp>
        <p:nvSpPr>
          <p:cNvPr id="22" name="Прямокутник 12">
            <a:extLst>
              <a:ext uri="{FF2B5EF4-FFF2-40B4-BE49-F238E27FC236}">
                <a16:creationId xmlns:a16="http://schemas.microsoft.com/office/drawing/2014/main" id="{A6C96CFC-DD65-41EF-B4D7-1906C28268F6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Блок-схема: затримка 8">
            <a:extLst>
              <a:ext uri="{FF2B5EF4-FFF2-40B4-BE49-F238E27FC236}">
                <a16:creationId xmlns:a16="http://schemas.microsoft.com/office/drawing/2014/main" id="{01FCFBBB-1F2B-4BE9-8906-FD607A799B1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>
            <a:hlinkClick r:id="rId2"/>
            <a:extLst>
              <a:ext uri="{FF2B5EF4-FFF2-40B4-BE49-F238E27FC236}">
                <a16:creationId xmlns:a16="http://schemas.microsoft.com/office/drawing/2014/main" id="{1C65F59B-74CC-4217-B95F-D82BB9348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929" y="1290197"/>
            <a:ext cx="2790825" cy="676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>
            <a:hlinkClick r:id="rId4"/>
            <a:extLst>
              <a:ext uri="{FF2B5EF4-FFF2-40B4-BE49-F238E27FC236}">
                <a16:creationId xmlns:a16="http://schemas.microsoft.com/office/drawing/2014/main" id="{68CC5590-1AFA-417A-9000-7CE74E6900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1929" y="4466595"/>
            <a:ext cx="2130243" cy="9449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hlinkClick r:id="rId6"/>
            <a:extLst>
              <a:ext uri="{FF2B5EF4-FFF2-40B4-BE49-F238E27FC236}">
                <a16:creationId xmlns:a16="http://schemas.microsoft.com/office/drawing/2014/main" id="{C27201E7-2400-489F-ABB5-E0E88259C3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1929" y="2688226"/>
            <a:ext cx="2234785" cy="9449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1287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8797DFA-9C72-48F8-87E4-48296768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7" y="2534447"/>
            <a:ext cx="4378057" cy="1395208"/>
          </a:xfrm>
        </p:spPr>
        <p:txBody>
          <a:bodyPr anchor="b">
            <a:normAutofit/>
          </a:bodyPr>
          <a:lstStyle/>
          <a:p>
            <a:r>
              <a:rPr lang="uk-UA" sz="4000" dirty="0">
                <a:solidFill>
                  <a:srgbClr val="08338F"/>
                </a:solidFill>
                <a:cs typeface="+mn-cs"/>
              </a:rPr>
              <a:t>Електронні журнали</a:t>
            </a:r>
            <a:endParaRPr lang="uk-UA" sz="3100" dirty="0"/>
          </a:p>
        </p:txBody>
      </p:sp>
      <p:sp>
        <p:nvSpPr>
          <p:cNvPr id="22" name="Прямокутник 12">
            <a:extLst>
              <a:ext uri="{FF2B5EF4-FFF2-40B4-BE49-F238E27FC236}">
                <a16:creationId xmlns:a16="http://schemas.microsoft.com/office/drawing/2014/main" id="{A6C96CFC-DD65-41EF-B4D7-1906C28268F6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Блок-схема: затримка 8">
            <a:extLst>
              <a:ext uri="{FF2B5EF4-FFF2-40B4-BE49-F238E27FC236}">
                <a16:creationId xmlns:a16="http://schemas.microsoft.com/office/drawing/2014/main" id="{01FCFBBB-1F2B-4BE9-8906-FD607A799B1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>
            <a:hlinkClick r:id="rId2"/>
            <a:extLst>
              <a:ext uri="{FF2B5EF4-FFF2-40B4-BE49-F238E27FC236}">
                <a16:creationId xmlns:a16="http://schemas.microsoft.com/office/drawing/2014/main" id="{C9A41337-7A28-46D4-BDBD-D854817D1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433" y="1342805"/>
            <a:ext cx="1972791" cy="942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>
            <a:hlinkClick r:id="rId4"/>
            <a:extLst>
              <a:ext uri="{FF2B5EF4-FFF2-40B4-BE49-F238E27FC236}">
                <a16:creationId xmlns:a16="http://schemas.microsoft.com/office/drawing/2014/main" id="{E181D445-E13B-4689-9515-2575E909F1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4433" y="2823391"/>
            <a:ext cx="2370204" cy="942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hlinkClick r:id="rId6"/>
            <a:extLst>
              <a:ext uri="{FF2B5EF4-FFF2-40B4-BE49-F238E27FC236}">
                <a16:creationId xmlns:a16="http://schemas.microsoft.com/office/drawing/2014/main" id="{F26CCBCE-5DF9-40BF-83DD-1B3838A84E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72135" y="1353354"/>
            <a:ext cx="2493295" cy="8693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hlinkClick r:id="rId8"/>
            <a:extLst>
              <a:ext uri="{FF2B5EF4-FFF2-40B4-BE49-F238E27FC236}">
                <a16:creationId xmlns:a16="http://schemas.microsoft.com/office/drawing/2014/main" id="{440A1788-05B9-4A7F-BE25-392FD0FE8C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5782" y="3049248"/>
            <a:ext cx="2493702" cy="7171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05422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8797DFA-9C72-48F8-87E4-48296768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7" y="2534447"/>
            <a:ext cx="4378057" cy="1395208"/>
          </a:xfrm>
        </p:spPr>
        <p:txBody>
          <a:bodyPr anchor="b">
            <a:normAutofit fontScale="90000"/>
          </a:bodyPr>
          <a:lstStyle/>
          <a:p>
            <a:r>
              <a:rPr lang="ru-RU" sz="4000" dirty="0" err="1">
                <a:solidFill>
                  <a:srgbClr val="08338F"/>
                </a:solidFill>
                <a:cs typeface="+mn-cs"/>
              </a:rPr>
              <a:t>Відеолекції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з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можливістю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накладати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на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відео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тести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або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інші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завдання</a:t>
            </a:r>
            <a:endParaRPr lang="uk-UA" sz="3100" dirty="0"/>
          </a:p>
        </p:txBody>
      </p:sp>
      <p:sp>
        <p:nvSpPr>
          <p:cNvPr id="22" name="Прямокутник 12">
            <a:extLst>
              <a:ext uri="{FF2B5EF4-FFF2-40B4-BE49-F238E27FC236}">
                <a16:creationId xmlns:a16="http://schemas.microsoft.com/office/drawing/2014/main" id="{A6C96CFC-DD65-41EF-B4D7-1906C28268F6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Блок-схема: затримка 8">
            <a:extLst>
              <a:ext uri="{FF2B5EF4-FFF2-40B4-BE49-F238E27FC236}">
                <a16:creationId xmlns:a16="http://schemas.microsoft.com/office/drawing/2014/main" id="{01FCFBBB-1F2B-4BE9-8906-FD607A799B1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>
            <a:hlinkClick r:id="rId2"/>
            <a:extLst>
              <a:ext uri="{FF2B5EF4-FFF2-40B4-BE49-F238E27FC236}">
                <a16:creationId xmlns:a16="http://schemas.microsoft.com/office/drawing/2014/main" id="{CF942C73-8804-4ADD-B20C-7D1830C42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360" y="1085263"/>
            <a:ext cx="3575888" cy="771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>
            <a:hlinkClick r:id="rId4"/>
            <a:extLst>
              <a:ext uri="{FF2B5EF4-FFF2-40B4-BE49-F238E27FC236}">
                <a16:creationId xmlns:a16="http://schemas.microsoft.com/office/drawing/2014/main" id="{3FA30A4F-5069-4602-B571-5B6686FC37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3287" y="2534447"/>
            <a:ext cx="2006059" cy="771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hlinkClick r:id="rId6"/>
            <a:extLst>
              <a:ext uri="{FF2B5EF4-FFF2-40B4-BE49-F238E27FC236}">
                <a16:creationId xmlns:a16="http://schemas.microsoft.com/office/drawing/2014/main" id="{19FC3DE4-13EC-4168-9AB3-3CC16FFCD4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3287" y="3929969"/>
            <a:ext cx="2170015" cy="771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8743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8797DFA-9C72-48F8-87E4-48296768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7" y="2534447"/>
            <a:ext cx="4378057" cy="1395208"/>
          </a:xfrm>
        </p:spPr>
        <p:txBody>
          <a:bodyPr anchor="b">
            <a:normAutofit fontScale="90000"/>
          </a:bodyPr>
          <a:lstStyle/>
          <a:p>
            <a:r>
              <a:rPr lang="ru-RU" sz="4000" dirty="0" err="1">
                <a:solidFill>
                  <a:srgbClr val="08338F"/>
                </a:solidFill>
                <a:cs typeface="+mn-cs"/>
              </a:rPr>
              <a:t>Додатки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Google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у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освітньому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процесі</a:t>
            </a:r>
            <a:br>
              <a:rPr lang="ru-RU" sz="4000" dirty="0">
                <a:solidFill>
                  <a:srgbClr val="08338F"/>
                </a:solidFill>
                <a:cs typeface="+mn-cs"/>
              </a:rPr>
            </a:br>
            <a:endParaRPr lang="uk-UA" sz="3100" dirty="0"/>
          </a:p>
        </p:txBody>
      </p:sp>
      <p:pic>
        <p:nvPicPr>
          <p:cNvPr id="1026" name="Picture 2" descr="Google Workspace против G Suite. В чем разница">
            <a:extLst>
              <a:ext uri="{FF2B5EF4-FFF2-40B4-BE49-F238E27FC236}">
                <a16:creationId xmlns:a16="http://schemas.microsoft.com/office/drawing/2014/main" id="{4CFD5FE8-03E2-45B8-BF90-C7567E695A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20" b="14251"/>
          <a:stretch/>
        </p:blipFill>
        <p:spPr bwMode="auto">
          <a:xfrm>
            <a:off x="841057" y="4581756"/>
            <a:ext cx="3365183" cy="174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F72EBF-0123-4385-9613-547D6248C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33767"/>
            <a:ext cx="2604726" cy="1294373"/>
          </a:xfrm>
          <a:prstGeom prst="rect">
            <a:avLst/>
          </a:prstGeom>
        </p:spPr>
      </p:pic>
      <p:pic>
        <p:nvPicPr>
          <p:cNvPr id="1028" name="Picture 4" descr="What&amp;#39;s new for Google for the new school year">
            <a:extLst>
              <a:ext uri="{FF2B5EF4-FFF2-40B4-BE49-F238E27FC236}">
                <a16:creationId xmlns:a16="http://schemas.microsoft.com/office/drawing/2014/main" id="{5CD4B290-1C3B-46FE-8596-DF76CA863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178" y="2328140"/>
            <a:ext cx="6482709" cy="373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2">
            <a:extLst>
              <a:ext uri="{FF2B5EF4-FFF2-40B4-BE49-F238E27FC236}">
                <a16:creationId xmlns:a16="http://schemas.microsoft.com/office/drawing/2014/main" id="{5A6EEFEA-6077-49A1-AC76-AD65821A6ECC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Блок-схема: затримка 8">
            <a:extLst>
              <a:ext uri="{FF2B5EF4-FFF2-40B4-BE49-F238E27FC236}">
                <a16:creationId xmlns:a16="http://schemas.microsoft.com/office/drawing/2014/main" id="{D3505407-2B26-45FA-BE31-07E4FD10B290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3048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8797DFA-9C72-48F8-87E4-48296768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761" y="2731396"/>
            <a:ext cx="4378057" cy="1395208"/>
          </a:xfrm>
        </p:spPr>
        <p:txBody>
          <a:bodyPr anchor="b">
            <a:normAutofit fontScale="90000"/>
          </a:bodyPr>
          <a:lstStyle/>
          <a:p>
            <a:r>
              <a:rPr lang="en-US" sz="4000" dirty="0">
                <a:solidFill>
                  <a:srgbClr val="08338F"/>
                </a:solidFill>
                <a:cs typeface="+mn-cs"/>
              </a:rPr>
              <a:t>Microsoft 365 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для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освіти</a:t>
            </a:r>
            <a:br>
              <a:rPr lang="ru-RU" sz="4000" dirty="0">
                <a:solidFill>
                  <a:srgbClr val="08338F"/>
                </a:solidFill>
                <a:cs typeface="+mn-cs"/>
              </a:rPr>
            </a:br>
            <a:endParaRPr lang="uk-UA" sz="31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DC986F-FC4A-47E1-AAA5-12A0C3112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48531"/>
            <a:ext cx="4724400" cy="10096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F84EC7-CB9D-4FE0-9DFF-3506D0BA3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073" y="1830045"/>
            <a:ext cx="7889618" cy="417942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7E31EB-B088-42E2-9256-7E59C0621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232" y="4432816"/>
            <a:ext cx="3191519" cy="1827870"/>
          </a:xfrm>
          <a:prstGeom prst="rect">
            <a:avLst/>
          </a:prstGeom>
          <a:solidFill>
            <a:schemeClr val="accent1"/>
          </a:solidFill>
          <a:effectLst>
            <a:softEdge rad="317500"/>
          </a:effectLst>
        </p:spPr>
      </p:pic>
      <p:sp>
        <p:nvSpPr>
          <p:cNvPr id="9" name="Прямокутник 12">
            <a:extLst>
              <a:ext uri="{FF2B5EF4-FFF2-40B4-BE49-F238E27FC236}">
                <a16:creationId xmlns:a16="http://schemas.microsoft.com/office/drawing/2014/main" id="{B34B9101-A8D1-4A33-9E14-77C3975B27C6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Блок-схема: затримка 8">
            <a:extLst>
              <a:ext uri="{FF2B5EF4-FFF2-40B4-BE49-F238E27FC236}">
                <a16:creationId xmlns:a16="http://schemas.microsoft.com/office/drawing/2014/main" id="{016C34AF-2707-4F90-BB02-89484DB972E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5052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B387C1-9F95-41CC-A951-0279292E8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https://grcprpp.gov.ua/katalog-onlajnservisiv-14-05-12-02-04-2021/</a:t>
            </a:r>
            <a:r>
              <a:rPr lang="uk-UA" dirty="0"/>
              <a:t>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651C43-D386-4587-AE7F-7465423FD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https://onedrive.live.com/View.aspx?resid=B91845B39225A44!469&amp;wdEmbedFS=1&amp;authkey=!AGuV63oKo9efig8</a:t>
            </a:r>
            <a:r>
              <a:rPr lang="uk-UA" dirty="0"/>
              <a:t> 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8732E4-5B1C-4103-96DB-49ADFBABAB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192E3A2-A6FD-4A2F-AE25-56829C7499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49A5F3D-7BB1-4875-952A-6B6CFB63D9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E6E6FCDF-A90B-4391-92B6-178D5E1C6E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7A6D09-060D-4079-9F2E-6A4ACA974E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670D5B-FA17-4259-9FB3-3F7D448F06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441A93B-8C0A-4E9B-875A-F5C56CE88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DDF7FD58-E47E-45BC-8A2C-689D55D3D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" name="Заголовок 11">
            <a:extLst>
              <a:ext uri="{FF2B5EF4-FFF2-40B4-BE49-F238E27FC236}">
                <a16:creationId xmlns:a16="http://schemas.microsoft.com/office/drawing/2014/main" id="{175ED6D1-A530-499C-81FF-C86B56E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15" y="2420471"/>
            <a:ext cx="4329772" cy="1446247"/>
          </a:xfrm>
        </p:spPr>
        <p:txBody>
          <a:bodyPr rtlCol="0"/>
          <a:lstStyle/>
          <a:p>
            <a:pPr algn="ctr" rtl="0"/>
            <a:r>
              <a:rPr lang="uk-UA" dirty="0">
                <a:solidFill>
                  <a:srgbClr val="FFDE59"/>
                </a:solidFill>
              </a:rPr>
              <a:t>ВИКОРИСТАНІ </a:t>
            </a:r>
            <a:br>
              <a:rPr lang="uk-UA" dirty="0">
                <a:solidFill>
                  <a:srgbClr val="FFDE59"/>
                </a:solidFill>
              </a:rPr>
            </a:br>
            <a:r>
              <a:rPr lang="uk-UA" dirty="0">
                <a:solidFill>
                  <a:srgbClr val="FFDE59"/>
                </a:solidFill>
              </a:rPr>
              <a:t>ДЖЕРЕЛА</a:t>
            </a:r>
            <a:endParaRPr lang="ru-RU" dirty="0">
              <a:solidFill>
                <a:srgbClr val="FFDE59"/>
              </a:solidFill>
            </a:endParaRPr>
          </a:p>
        </p:txBody>
      </p:sp>
      <p:pic>
        <p:nvPicPr>
          <p:cNvPr id="13" name="Рисунок 8" descr="Закрытая книга">
            <a:extLst>
              <a:ext uri="{FF2B5EF4-FFF2-40B4-BE49-F238E27FC236}">
                <a16:creationId xmlns:a16="http://schemas.microsoft.com/office/drawing/2014/main" id="{CFF7E26E-5D84-4C75-B8D0-199AE508D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8449" y="4399826"/>
            <a:ext cx="1142998" cy="1142998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E3C3487A-C548-4C04-98F6-B4090A4DF2AB}"/>
              </a:ext>
            </a:extLst>
          </p:cNvPr>
          <p:cNvSpPr/>
          <p:nvPr/>
        </p:nvSpPr>
        <p:spPr>
          <a:xfrm>
            <a:off x="1974574" y="4215951"/>
            <a:ext cx="1510748" cy="1510748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>
                <a:solidFill>
                  <a:srgbClr val="08338F"/>
                </a:solidFill>
                <a:cs typeface="+mn-cs"/>
              </a:rPr>
              <a:t>План лекції</a:t>
            </a:r>
            <a:br>
              <a:rPr lang="uk-UA" sz="5400" dirty="0">
                <a:solidFill>
                  <a:srgbClr val="08338F"/>
                </a:solidFill>
                <a:cs typeface="+mn-cs"/>
              </a:rPr>
            </a:br>
            <a:endParaRPr lang="uk-UA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788B84C1-030E-474B-A292-5776542FB58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3D3B36A3-CEE8-4EAA-A6C1-1A9B92E5B00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BE8408CA-FA64-4FA5-8055-AE8F6B6DC4E6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B0473B-F14F-413A-9A0C-52482A9C3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grpSp>
        <p:nvGrpSpPr>
          <p:cNvPr id="28" name="Групувати 30">
            <a:extLst>
              <a:ext uri="{FF2B5EF4-FFF2-40B4-BE49-F238E27FC236}">
                <a16:creationId xmlns:a16="http://schemas.microsoft.com/office/drawing/2014/main" id="{A792860A-AFDB-4FE4-911E-8CF43A0CC1C8}"/>
              </a:ext>
            </a:extLst>
          </p:cNvPr>
          <p:cNvGrpSpPr/>
          <p:nvPr/>
        </p:nvGrpSpPr>
        <p:grpSpPr>
          <a:xfrm>
            <a:off x="4536756" y="3562403"/>
            <a:ext cx="3586334" cy="1937727"/>
            <a:chOff x="415870" y="3952069"/>
            <a:chExt cx="2770908" cy="2061275"/>
          </a:xfrm>
        </p:grpSpPr>
        <p:sp>
          <p:nvSpPr>
            <p:cNvPr id="29" name="Прямокутник 5">
              <a:extLst>
                <a:ext uri="{FF2B5EF4-FFF2-40B4-BE49-F238E27FC236}">
                  <a16:creationId xmlns:a16="http://schemas.microsoft.com/office/drawing/2014/main" id="{2F7AF8CA-F648-449C-8E67-6DA9A2487DC4}"/>
                </a:ext>
              </a:extLst>
            </p:cNvPr>
            <p:cNvSpPr/>
            <p:nvPr/>
          </p:nvSpPr>
          <p:spPr>
            <a:xfrm>
              <a:off x="415870" y="3952069"/>
              <a:ext cx="2743200" cy="2061275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30" name="Прямокутник 18">
              <a:extLst>
                <a:ext uri="{FF2B5EF4-FFF2-40B4-BE49-F238E27FC236}">
                  <a16:creationId xmlns:a16="http://schemas.microsoft.com/office/drawing/2014/main" id="{AF461725-457A-4268-9E2E-F5D70DBDEABC}"/>
                </a:ext>
              </a:extLst>
            </p:cNvPr>
            <p:cNvSpPr/>
            <p:nvPr/>
          </p:nvSpPr>
          <p:spPr>
            <a:xfrm>
              <a:off x="569669" y="4027444"/>
              <a:ext cx="376760" cy="6220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b="1" dirty="0">
                  <a:solidFill>
                    <a:srgbClr val="08338F"/>
                  </a:solidFill>
                </a:rPr>
                <a:t>2.</a:t>
              </a:r>
            </a:p>
          </p:txBody>
        </p:sp>
        <p:sp>
          <p:nvSpPr>
            <p:cNvPr id="31" name="Прямокутник 21">
              <a:extLst>
                <a:ext uri="{FF2B5EF4-FFF2-40B4-BE49-F238E27FC236}">
                  <a16:creationId xmlns:a16="http://schemas.microsoft.com/office/drawing/2014/main" id="{1DF64BAF-7BC9-4D98-970A-794F90476EC1}"/>
                </a:ext>
              </a:extLst>
            </p:cNvPr>
            <p:cNvSpPr/>
            <p:nvPr/>
          </p:nvSpPr>
          <p:spPr>
            <a:xfrm>
              <a:off x="585060" y="4533678"/>
              <a:ext cx="2601718" cy="8185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Додатки</a:t>
              </a:r>
              <a:r>
                <a:rPr lang="ru-RU" sz="2200" dirty="0"/>
                <a:t> </a:t>
              </a:r>
              <a:r>
                <a:rPr lang="ru-RU" sz="2200" dirty="0" err="1"/>
                <a:t>Google</a:t>
              </a:r>
              <a:r>
                <a:rPr lang="ru-RU" sz="2200" dirty="0"/>
                <a:t> у </a:t>
              </a:r>
              <a:r>
                <a:rPr lang="ru-RU" sz="2200" dirty="0" err="1"/>
                <a:t>освітньому</a:t>
              </a:r>
              <a:r>
                <a:rPr lang="ru-RU" sz="2200" dirty="0"/>
                <a:t> </a:t>
              </a:r>
              <a:r>
                <a:rPr lang="ru-RU" sz="2200" dirty="0" err="1"/>
                <a:t>процесі</a:t>
              </a:r>
              <a:endParaRPr lang="uk-UA" sz="2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784168B-9A34-4BF6-B188-8C502719EDD6}"/>
              </a:ext>
            </a:extLst>
          </p:cNvPr>
          <p:cNvGrpSpPr/>
          <p:nvPr/>
        </p:nvGrpSpPr>
        <p:grpSpPr>
          <a:xfrm>
            <a:off x="8271738" y="3590283"/>
            <a:ext cx="3550472" cy="1937728"/>
            <a:chOff x="5903978" y="3539867"/>
            <a:chExt cx="4645421" cy="1955367"/>
          </a:xfrm>
        </p:grpSpPr>
        <p:grpSp>
          <p:nvGrpSpPr>
            <p:cNvPr id="18" name="Групувати 29">
              <a:extLst>
                <a:ext uri="{FF2B5EF4-FFF2-40B4-BE49-F238E27FC236}">
                  <a16:creationId xmlns:a16="http://schemas.microsoft.com/office/drawing/2014/main" id="{DE4A898E-4465-4061-A4C9-D6CFF0019B39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20" name="Прямокутник 6">
                <a:extLst>
                  <a:ext uri="{FF2B5EF4-FFF2-40B4-BE49-F238E27FC236}">
                    <a16:creationId xmlns:a16="http://schemas.microsoft.com/office/drawing/2014/main" id="{EE14B0AE-C475-4DD0-9047-DCB656E7335B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1" name="Прямокутник 19">
                <a:extLst>
                  <a:ext uri="{FF2B5EF4-FFF2-40B4-BE49-F238E27FC236}">
                    <a16:creationId xmlns:a16="http://schemas.microsoft.com/office/drawing/2014/main" id="{0A613D7D-6244-4679-83BB-1DD9258373E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376760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3.</a:t>
                </a:r>
              </a:p>
            </p:txBody>
          </p:sp>
          <p:sp>
            <p:nvSpPr>
              <p:cNvPr id="22" name="Прямокутник 22">
                <a:extLst>
                  <a:ext uri="{FF2B5EF4-FFF2-40B4-BE49-F238E27FC236}">
                    <a16:creationId xmlns:a16="http://schemas.microsoft.com/office/drawing/2014/main" id="{64CC13AD-2900-4429-BF21-CFF5B470555F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19" name="Прямокутник 23">
              <a:extLst>
                <a:ext uri="{FF2B5EF4-FFF2-40B4-BE49-F238E27FC236}">
                  <a16:creationId xmlns:a16="http://schemas.microsoft.com/office/drawing/2014/main" id="{5DAC0235-0F9C-45E5-8075-ABC9BB49E3E5}"/>
                </a:ext>
              </a:extLst>
            </p:cNvPr>
            <p:cNvSpPr/>
            <p:nvPr/>
          </p:nvSpPr>
          <p:spPr>
            <a:xfrm>
              <a:off x="6210017" y="4066245"/>
              <a:ext cx="4289820" cy="4348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200" dirty="0"/>
                <a:t>Microsoft 365 </a:t>
              </a:r>
              <a:r>
                <a:rPr lang="ru-RU" sz="2200" dirty="0"/>
                <a:t>для </a:t>
              </a:r>
              <a:r>
                <a:rPr lang="ru-RU" sz="2200" dirty="0" err="1"/>
                <a:t>освіти</a:t>
              </a:r>
              <a:endParaRPr lang="uk-UA" sz="2200" dirty="0"/>
            </a:p>
          </p:txBody>
        </p:sp>
      </p:grpSp>
      <p:grpSp>
        <p:nvGrpSpPr>
          <p:cNvPr id="23" name="Группа 16">
            <a:extLst>
              <a:ext uri="{FF2B5EF4-FFF2-40B4-BE49-F238E27FC236}">
                <a16:creationId xmlns:a16="http://schemas.microsoft.com/office/drawing/2014/main" id="{7209243E-D3D9-4BCB-9D51-BE5F44D4693C}"/>
              </a:ext>
            </a:extLst>
          </p:cNvPr>
          <p:cNvGrpSpPr/>
          <p:nvPr/>
        </p:nvGrpSpPr>
        <p:grpSpPr>
          <a:xfrm>
            <a:off x="661222" y="3562402"/>
            <a:ext cx="3672903" cy="1937728"/>
            <a:chOff x="5720080" y="3539867"/>
            <a:chExt cx="4805609" cy="1955367"/>
          </a:xfrm>
        </p:grpSpPr>
        <p:grpSp>
          <p:nvGrpSpPr>
            <p:cNvPr id="24" name="Групувати 29">
              <a:extLst>
                <a:ext uri="{FF2B5EF4-FFF2-40B4-BE49-F238E27FC236}">
                  <a16:creationId xmlns:a16="http://schemas.microsoft.com/office/drawing/2014/main" id="{3C40B2B3-AAC0-4724-809E-BCB3BD257017}"/>
                </a:ext>
              </a:extLst>
            </p:cNvPr>
            <p:cNvGrpSpPr/>
            <p:nvPr/>
          </p:nvGrpSpPr>
          <p:grpSpPr>
            <a:xfrm>
              <a:off x="5720080" y="3539867"/>
              <a:ext cx="4645421" cy="1955367"/>
              <a:chOff x="3330736" y="3952068"/>
              <a:chExt cx="2743200" cy="2061275"/>
            </a:xfrm>
          </p:grpSpPr>
          <p:sp>
            <p:nvSpPr>
              <p:cNvPr id="26" name="Прямокутник 6">
                <a:extLst>
                  <a:ext uri="{FF2B5EF4-FFF2-40B4-BE49-F238E27FC236}">
                    <a16:creationId xmlns:a16="http://schemas.microsoft.com/office/drawing/2014/main" id="{CAE15C6C-3D15-4FAB-B774-A7ACB0FD56F6}"/>
                  </a:ext>
                </a:extLst>
              </p:cNvPr>
              <p:cNvSpPr/>
              <p:nvPr/>
            </p:nvSpPr>
            <p:spPr>
              <a:xfrm>
                <a:off x="3330736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7" name="Прямокутник 19">
                <a:extLst>
                  <a:ext uri="{FF2B5EF4-FFF2-40B4-BE49-F238E27FC236}">
                    <a16:creationId xmlns:a16="http://schemas.microsoft.com/office/drawing/2014/main" id="{5A77408B-6584-4180-8A10-4E84CBB584A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376760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1.</a:t>
                </a:r>
              </a:p>
            </p:txBody>
          </p:sp>
          <p:sp>
            <p:nvSpPr>
              <p:cNvPr id="32" name="Прямокутник 22">
                <a:extLst>
                  <a:ext uri="{FF2B5EF4-FFF2-40B4-BE49-F238E27FC236}">
                    <a16:creationId xmlns:a16="http://schemas.microsoft.com/office/drawing/2014/main" id="{17B05BFC-A2E7-4993-BD6F-AC1B83BE0018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25" name="Прямокутник 23">
              <a:extLst>
                <a:ext uri="{FF2B5EF4-FFF2-40B4-BE49-F238E27FC236}">
                  <a16:creationId xmlns:a16="http://schemas.microsoft.com/office/drawing/2014/main" id="{2EEA29C2-333F-48BF-87D5-F8EE80943355}"/>
                </a:ext>
              </a:extLst>
            </p:cNvPr>
            <p:cNvSpPr/>
            <p:nvPr/>
          </p:nvSpPr>
          <p:spPr>
            <a:xfrm>
              <a:off x="6235869" y="4057399"/>
              <a:ext cx="4289820" cy="1118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Різновиди</a:t>
              </a:r>
              <a:r>
                <a:rPr lang="ru-RU" sz="2200" dirty="0"/>
                <a:t> онлайн-</a:t>
              </a:r>
              <a:r>
                <a:rPr lang="ru-RU" sz="2200" dirty="0" err="1"/>
                <a:t>сервісів</a:t>
              </a:r>
              <a:r>
                <a:rPr lang="ru-RU" sz="2200" dirty="0"/>
                <a:t> для </a:t>
              </a:r>
              <a:r>
                <a:rPr lang="ru-RU" sz="2200" dirty="0" err="1"/>
                <a:t>організації</a:t>
              </a:r>
              <a:r>
                <a:rPr lang="ru-RU" sz="2200" dirty="0"/>
                <a:t> </a:t>
              </a:r>
              <a:r>
                <a:rPr lang="ru-RU" sz="2200" dirty="0" err="1"/>
                <a:t>освітнього</a:t>
              </a:r>
              <a:r>
                <a:rPr lang="ru-RU" sz="2200" dirty="0"/>
                <a:t> </a:t>
              </a:r>
              <a:r>
                <a:rPr lang="ru-RU" sz="2200" dirty="0" err="1"/>
                <a:t>процесу</a:t>
              </a:r>
              <a:endParaRPr lang="uk-UA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430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8F78C7B-6392-4705-A646-664CB5FC46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72685" y="2962016"/>
            <a:ext cx="4342629" cy="466984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WEB 2.0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5F021193-F91C-45A2-AB8F-C939F4780C21}"/>
              </a:ext>
            </a:extLst>
          </p:cNvPr>
          <p:cNvSpPr/>
          <p:nvPr/>
        </p:nvSpPr>
        <p:spPr>
          <a:xfrm>
            <a:off x="878531" y="2958096"/>
            <a:ext cx="4912669" cy="2253961"/>
          </a:xfrm>
          <a:prstGeom prst="rect">
            <a:avLst/>
          </a:prstGeom>
        </p:spPr>
        <p:txBody>
          <a:bodyPr vert="horz" lIns="0" tIns="7200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800" b="1" dirty="0">
                <a:solidFill>
                  <a:srgbClr val="FFFFFF"/>
                </a:solidFill>
                <a:cs typeface="Arial" panose="020B0604020202020204" pitchFamily="34" charset="0"/>
              </a:rPr>
              <a:t>Онлайн </a:t>
            </a:r>
            <a:r>
              <a:rPr lang="ru-RU" sz="2800" b="1" dirty="0" err="1">
                <a:solidFill>
                  <a:srgbClr val="FFFFFF"/>
                </a:solidFill>
                <a:cs typeface="Arial" panose="020B0604020202020204" pitchFamily="34" charset="0"/>
              </a:rPr>
              <a:t>сервіси</a:t>
            </a:r>
            <a:r>
              <a:rPr lang="ru-RU" sz="2800" b="1" dirty="0">
                <a:solidFill>
                  <a:srgbClr val="FFFFFF"/>
                </a:solidFill>
                <a:cs typeface="Arial" panose="020B0604020202020204" pitchFamily="34" charset="0"/>
              </a:rPr>
              <a:t> -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це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сайти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які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надають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різноманітні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послуги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що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значно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полегшує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роботу і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дозволяє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істотно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заощадити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час.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За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допомогою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таких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сайтів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в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Інтернеті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можна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робити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що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завгодно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навчатися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проводити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грошові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операції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спілкуватися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шукати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зберігати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редагувати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пересилати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розповсюджувати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інформацію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cs typeface="Arial" panose="020B0604020202020204" pitchFamily="34" charset="0"/>
              </a:rPr>
              <a:t>ін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94C40D8-A56D-4805-B317-65E38166EF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724533"/>
          </a:xfrm>
        </p:spPr>
        <p:txBody>
          <a:bodyPr>
            <a:normAutofit/>
          </a:bodyPr>
          <a:lstStyle/>
          <a:p>
            <a:r>
              <a:rPr lang="uk-UA" sz="2000" dirty="0"/>
              <a:t>зручний обмін інформацією;</a:t>
            </a:r>
          </a:p>
          <a:p>
            <a:r>
              <a:rPr lang="uk-UA" sz="2000" dirty="0"/>
              <a:t>можливість самостійного наповнення сайтів;</a:t>
            </a:r>
          </a:p>
          <a:p>
            <a:r>
              <a:rPr lang="uk-UA" sz="2000" dirty="0"/>
              <a:t>постійні посилання на опубліковані матеріали;</a:t>
            </a:r>
          </a:p>
          <a:p>
            <a:r>
              <a:rPr lang="uk-UA" sz="2000" dirty="0"/>
              <a:t>соціальна взаємодія;</a:t>
            </a:r>
          </a:p>
          <a:p>
            <a:r>
              <a:rPr lang="uk-UA" sz="2000" dirty="0"/>
              <a:t>орієнтація на користувача</a:t>
            </a:r>
          </a:p>
          <a:p>
            <a:endParaRPr lang="en-US" sz="2000" dirty="0"/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id="{BFEAC046-6C59-4C50-920C-99B3621BD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8338F"/>
                </a:solidFill>
                <a:cs typeface="+mn-cs"/>
              </a:rPr>
              <a:t>On-line</a:t>
            </a:r>
            <a:r>
              <a:rPr lang="ru-RU" sz="32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3200" dirty="0" err="1">
                <a:solidFill>
                  <a:srgbClr val="08338F"/>
                </a:solidFill>
                <a:cs typeface="+mn-cs"/>
              </a:rPr>
              <a:t>сервіси</a:t>
            </a:r>
            <a:r>
              <a:rPr lang="ru-RU" sz="3200" dirty="0">
                <a:solidFill>
                  <a:srgbClr val="08338F"/>
                </a:solidFill>
                <a:cs typeface="+mn-cs"/>
              </a:rPr>
              <a:t> </a:t>
            </a:r>
            <a:endParaRPr lang="en-US" sz="3200" dirty="0">
              <a:solidFill>
                <a:srgbClr val="08338F"/>
              </a:solidFill>
              <a:cs typeface="+mn-cs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AF9677B1-ABBA-4A04-A64B-4667E1EC5BD3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Блок-схема: затримка 8">
            <a:extLst>
              <a:ext uri="{FF2B5EF4-FFF2-40B4-BE49-F238E27FC236}">
                <a16:creationId xmlns:a16="http://schemas.microsoft.com/office/drawing/2014/main" id="{2EC2F746-A2D0-4A3B-8F80-956E6A3E474B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9117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6761CD7B-4003-496D-9616-FFA5D89210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33757" y="1442010"/>
            <a:ext cx="3686025" cy="382749"/>
          </a:xfrm>
        </p:spPr>
        <p:txBody>
          <a:bodyPr>
            <a:normAutofit fontScale="92500" lnSpcReduction="10000"/>
          </a:bodyPr>
          <a:lstStyle/>
          <a:p>
            <a:r>
              <a:rPr lang="uk-UA" sz="2400" dirty="0"/>
              <a:t>Платні</a:t>
            </a:r>
            <a:endParaRPr lang="en-US" sz="2400" dirty="0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B188CDDE-EA9B-4519-B16F-8E8A69DFD1C0}"/>
              </a:ext>
            </a:extLst>
          </p:cNvPr>
          <p:cNvSpPr/>
          <p:nvPr/>
        </p:nvSpPr>
        <p:spPr>
          <a:xfrm>
            <a:off x="8348664" y="1234580"/>
            <a:ext cx="3658010" cy="797610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tabLst>
                <a:tab pos="0" algn="l"/>
              </a:tabLst>
            </a:pPr>
            <a:r>
              <a:rPr lang="ru-RU" sz="2000" b="1" i="0" kern="1200" dirty="0" err="1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rPr>
              <a:t>Безкоштовні</a:t>
            </a:r>
            <a:r>
              <a:rPr lang="ru-RU" sz="2000" b="1" i="0" kern="120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1" i="0" kern="1200" dirty="0" err="1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rPr>
              <a:t>або</a:t>
            </a:r>
            <a:r>
              <a:rPr lang="ru-RU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000" b="1" i="0" kern="1200" dirty="0" err="1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rPr>
              <a:t>умовно-безкоштовні</a:t>
            </a:r>
            <a:endParaRPr lang="ru-RU" sz="2000" b="1" i="0" kern="1200" dirty="0">
              <a:solidFill>
                <a:schemeClr val="bg1"/>
              </a:solidFill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5F021193-F91C-45A2-AB8F-C939F4780C21}"/>
              </a:ext>
            </a:extLst>
          </p:cNvPr>
          <p:cNvSpPr/>
          <p:nvPr/>
        </p:nvSpPr>
        <p:spPr>
          <a:xfrm>
            <a:off x="4333454" y="2084831"/>
            <a:ext cx="3686159" cy="3044825"/>
          </a:xfrm>
          <a:prstGeom prst="rect">
            <a:avLst/>
          </a:prstGeom>
        </p:spPr>
        <p:txBody>
          <a:bodyPr vert="horz" lIns="0" tIns="7200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На платній основі, після проходження процедури реєстрації та оплати членства, користувач отримує доступ до послуг, який даний сервіс надає.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Це може бути як доступ до перегляду фільмів онлайн в високій якості, можливість завантаження книг і багато іншого. </a:t>
            </a:r>
            <a:endParaRPr lang="ru-RU" sz="1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90A12A0A-F52E-4BE7-9CA1-AAD01718A2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/>
          <a:lstStyle/>
          <a:p>
            <a:r>
              <a:rPr lang="uk-UA" sz="1800" dirty="0">
                <a:solidFill>
                  <a:schemeClr val="tx1"/>
                </a:solidFill>
                <a:cs typeface="+mn-cs"/>
              </a:rPr>
              <a:t>Безкоштовні ресурси пропонують свої послуги безоплатно часто навіть не вимагають проходження процедури реєстрації. </a:t>
            </a:r>
          </a:p>
          <a:p>
            <a:r>
              <a:rPr lang="uk-UA" sz="1800" dirty="0">
                <a:solidFill>
                  <a:schemeClr val="tx1"/>
                </a:solidFill>
                <a:cs typeface="+mn-cs"/>
              </a:rPr>
              <a:t>Однак, і якість цих послуг, часто, набагато нижче, ніж в платних сервісах, або немає змоги використовувати весь функціонал сервісу.</a:t>
            </a:r>
            <a:endParaRPr lang="en-US" sz="1800" dirty="0">
              <a:solidFill>
                <a:schemeClr val="tx1"/>
              </a:solidFill>
              <a:cs typeface="+mn-cs"/>
            </a:endParaRPr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id="{BFEAC046-6C59-4C50-920C-99B3621BD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2084831"/>
            <a:ext cx="3686159" cy="1466055"/>
          </a:xfrm>
        </p:spPr>
        <p:txBody>
          <a:bodyPr vert="horz" lIns="0" tIns="45720" rIns="91440" bIns="45720" rtlCol="0" anchor="t">
            <a:normAutofit/>
          </a:bodyPr>
          <a:lstStyle/>
          <a:p>
            <a:r>
              <a:rPr lang="ru-RU" sz="3200" dirty="0">
                <a:solidFill>
                  <a:srgbClr val="08338F"/>
                </a:solidFill>
                <a:cs typeface="+mn-cs"/>
              </a:rPr>
              <a:t>Типи онлайн-</a:t>
            </a:r>
            <a:r>
              <a:rPr lang="ru-RU" sz="3200" dirty="0" err="1">
                <a:solidFill>
                  <a:srgbClr val="08338F"/>
                </a:solidFill>
                <a:cs typeface="+mn-cs"/>
              </a:rPr>
              <a:t>сервісів</a:t>
            </a:r>
            <a:endParaRPr lang="ru-RU" sz="3200" dirty="0">
              <a:solidFill>
                <a:srgbClr val="08338F"/>
              </a:solidFill>
              <a:cs typeface="+mn-cs"/>
            </a:endParaRPr>
          </a:p>
        </p:txBody>
      </p:sp>
      <p:sp>
        <p:nvSpPr>
          <p:cNvPr id="10" name="Прямокутник 12">
            <a:extLst>
              <a:ext uri="{FF2B5EF4-FFF2-40B4-BE49-F238E27FC236}">
                <a16:creationId xmlns:a16="http://schemas.microsoft.com/office/drawing/2014/main" id="{42080D45-AC02-4299-8733-254A26BDE12F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Блок-схема: затримка 8">
            <a:extLst>
              <a:ext uri="{FF2B5EF4-FFF2-40B4-BE49-F238E27FC236}">
                <a16:creationId xmlns:a16="http://schemas.microsoft.com/office/drawing/2014/main" id="{D40CE530-1539-4AD5-8301-46A6F75F9B8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9975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8797DFA-9C72-48F8-87E4-48296768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7" y="2958661"/>
            <a:ext cx="4008437" cy="1395208"/>
          </a:xfrm>
        </p:spPr>
        <p:txBody>
          <a:bodyPr anchor="b">
            <a:noAutofit/>
          </a:bodyPr>
          <a:lstStyle/>
          <a:p>
            <a:r>
              <a:rPr lang="ru-RU" sz="3200" dirty="0" err="1">
                <a:solidFill>
                  <a:srgbClr val="08338F"/>
                </a:solidFill>
                <a:cs typeface="+mn-cs"/>
              </a:rPr>
              <a:t>М</a:t>
            </a:r>
            <a:r>
              <a:rPr lang="ru-RU" sz="3600" dirty="0" err="1">
                <a:solidFill>
                  <a:srgbClr val="08338F"/>
                </a:solidFill>
                <a:cs typeface="+mn-cs"/>
              </a:rPr>
              <a:t>ентальні</a:t>
            </a:r>
            <a:r>
              <a:rPr lang="ru-RU" sz="36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3600" dirty="0" err="1">
                <a:solidFill>
                  <a:srgbClr val="08338F"/>
                </a:solidFill>
                <a:cs typeface="+mn-cs"/>
              </a:rPr>
              <a:t>карти</a:t>
            </a:r>
            <a:r>
              <a:rPr lang="ru-RU" sz="3600" dirty="0">
                <a:solidFill>
                  <a:srgbClr val="08338F"/>
                </a:solidFill>
                <a:cs typeface="+mn-cs"/>
              </a:rPr>
              <a:t> та </a:t>
            </a:r>
            <a:r>
              <a:rPr lang="ru-RU" sz="3600" dirty="0" err="1">
                <a:solidFill>
                  <a:srgbClr val="08338F"/>
                </a:solidFill>
                <a:cs typeface="+mn-cs"/>
              </a:rPr>
              <a:t>карти</a:t>
            </a:r>
            <a:r>
              <a:rPr lang="ru-RU" sz="36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3600" dirty="0" err="1">
                <a:solidFill>
                  <a:srgbClr val="08338F"/>
                </a:solidFill>
                <a:cs typeface="+mn-cs"/>
              </a:rPr>
              <a:t>знань</a:t>
            </a:r>
            <a:br>
              <a:rPr lang="ru-RU" sz="3600" b="0" dirty="0"/>
            </a:br>
            <a:endParaRPr lang="uk-UA" sz="3600" dirty="0"/>
          </a:p>
        </p:txBody>
      </p:sp>
      <p:pic>
        <p:nvPicPr>
          <p:cNvPr id="8" name="Місце для зображення 7">
            <a:hlinkClick r:id="rId2"/>
            <a:extLst>
              <a:ext uri="{FF2B5EF4-FFF2-40B4-BE49-F238E27FC236}">
                <a16:creationId xmlns:a16="http://schemas.microsoft.com/office/drawing/2014/main" id="{EFEF9248-13B2-4F04-8570-B4896BFFDC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-1267" t="2" r="-1"/>
          <a:stretch/>
        </p:blipFill>
        <p:spPr>
          <a:xfrm>
            <a:off x="6815351" y="971807"/>
            <a:ext cx="2394857" cy="898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Місце для зображення 8">
            <a:hlinkClick r:id="rId4"/>
            <a:extLst>
              <a:ext uri="{FF2B5EF4-FFF2-40B4-BE49-F238E27FC236}">
                <a16:creationId xmlns:a16="http://schemas.microsoft.com/office/drawing/2014/main" id="{1A7C60F3-C08A-4918-9828-AE399B6D76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/>
          <a:srcRect l="2166" r="3267"/>
          <a:stretch/>
        </p:blipFill>
        <p:spPr>
          <a:xfrm>
            <a:off x="6871528" y="2263170"/>
            <a:ext cx="2394857" cy="881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Місце для зображення 11">
            <a:hlinkClick r:id="rId6"/>
            <a:extLst>
              <a:ext uri="{FF2B5EF4-FFF2-40B4-BE49-F238E27FC236}">
                <a16:creationId xmlns:a16="http://schemas.microsoft.com/office/drawing/2014/main" id="{27B726E8-B2F2-456C-8B03-8CA0F06DB73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7"/>
          <a:srcRect l="4601" t="-1834" r="11138" b="1834"/>
          <a:stretch/>
        </p:blipFill>
        <p:spPr>
          <a:xfrm>
            <a:off x="6871529" y="3536951"/>
            <a:ext cx="2338680" cy="908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Місце для зображення 13">
            <a:hlinkClick r:id="rId8"/>
            <a:extLst>
              <a:ext uri="{FF2B5EF4-FFF2-40B4-BE49-F238E27FC236}">
                <a16:creationId xmlns:a16="http://schemas.microsoft.com/office/drawing/2014/main" id="{9276B370-1205-420D-B87E-D825CA6F6BA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9"/>
          <a:srcRect l="3730" t="-884" r="15769" b="884"/>
          <a:stretch/>
        </p:blipFill>
        <p:spPr>
          <a:xfrm>
            <a:off x="6871529" y="4829175"/>
            <a:ext cx="2342810" cy="908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Прямокутник 12">
            <a:extLst>
              <a:ext uri="{FF2B5EF4-FFF2-40B4-BE49-F238E27FC236}">
                <a16:creationId xmlns:a16="http://schemas.microsoft.com/office/drawing/2014/main" id="{A6C96CFC-DD65-41EF-B4D7-1906C28268F6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Блок-схема: затримка 8">
            <a:extLst>
              <a:ext uri="{FF2B5EF4-FFF2-40B4-BE49-F238E27FC236}">
                <a16:creationId xmlns:a16="http://schemas.microsoft.com/office/drawing/2014/main" id="{01FCFBBB-1F2B-4BE9-8906-FD607A799B1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>
            <a:hlinkClick r:id="rId10"/>
            <a:extLst>
              <a:ext uri="{FF2B5EF4-FFF2-40B4-BE49-F238E27FC236}">
                <a16:creationId xmlns:a16="http://schemas.microsoft.com/office/drawing/2014/main" id="{D57DD3FB-0701-4D2A-992E-8BDFE12EFD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0934" y="1599821"/>
            <a:ext cx="2394857" cy="8198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>
            <a:hlinkClick r:id="rId12"/>
            <a:extLst>
              <a:ext uri="{FF2B5EF4-FFF2-40B4-BE49-F238E27FC236}">
                <a16:creationId xmlns:a16="http://schemas.microsoft.com/office/drawing/2014/main" id="{1284751A-B6AF-4D6B-9FC2-6731554478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86780" y="2813538"/>
            <a:ext cx="2338679" cy="8370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>
            <a:hlinkClick r:id="rId14"/>
            <a:extLst>
              <a:ext uri="{FF2B5EF4-FFF2-40B4-BE49-F238E27FC236}">
                <a16:creationId xmlns:a16="http://schemas.microsoft.com/office/drawing/2014/main" id="{32E1F155-E752-4A4B-A25F-FF3F02E2D40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53490" y="4243555"/>
            <a:ext cx="2469746" cy="904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82116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8797DFA-9C72-48F8-87E4-48296768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7" y="2534447"/>
            <a:ext cx="4008437" cy="1395208"/>
          </a:xfrm>
        </p:spPr>
        <p:txBody>
          <a:bodyPr anchor="b">
            <a:normAutofit fontScale="90000"/>
          </a:bodyPr>
          <a:lstStyle/>
          <a:p>
            <a:r>
              <a:rPr lang="ru-RU" sz="4000" dirty="0" err="1">
                <a:solidFill>
                  <a:srgbClr val="08338F"/>
                </a:solidFill>
                <a:cs typeface="+mn-cs"/>
              </a:rPr>
              <a:t>Електронні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інтерактивні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дошки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,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електронні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плакати</a:t>
            </a:r>
            <a:endParaRPr lang="uk-UA" sz="3100" dirty="0"/>
          </a:p>
        </p:txBody>
      </p:sp>
      <p:sp>
        <p:nvSpPr>
          <p:cNvPr id="22" name="Прямокутник 12">
            <a:extLst>
              <a:ext uri="{FF2B5EF4-FFF2-40B4-BE49-F238E27FC236}">
                <a16:creationId xmlns:a16="http://schemas.microsoft.com/office/drawing/2014/main" id="{A6C96CFC-DD65-41EF-B4D7-1906C28268F6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Блок-схема: затримка 8">
            <a:extLst>
              <a:ext uri="{FF2B5EF4-FFF2-40B4-BE49-F238E27FC236}">
                <a16:creationId xmlns:a16="http://schemas.microsoft.com/office/drawing/2014/main" id="{01FCFBBB-1F2B-4BE9-8906-FD607A799B1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>
            <a:hlinkClick r:id="rId2"/>
            <a:extLst>
              <a:ext uri="{FF2B5EF4-FFF2-40B4-BE49-F238E27FC236}">
                <a16:creationId xmlns:a16="http://schemas.microsoft.com/office/drawing/2014/main" id="{F6EA7CE0-ADBC-4C40-9FC1-21CD5AC4E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630" y="464612"/>
            <a:ext cx="2299657" cy="8507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hlinkClick r:id="rId4"/>
            <a:extLst>
              <a:ext uri="{FF2B5EF4-FFF2-40B4-BE49-F238E27FC236}">
                <a16:creationId xmlns:a16="http://schemas.microsoft.com/office/drawing/2014/main" id="{16F79819-6580-45B7-A64B-B70F988BE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9899" y="1569558"/>
            <a:ext cx="2437718" cy="8198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hlinkClick r:id="rId6"/>
            <a:extLst>
              <a:ext uri="{FF2B5EF4-FFF2-40B4-BE49-F238E27FC236}">
                <a16:creationId xmlns:a16="http://schemas.microsoft.com/office/drawing/2014/main" id="{C10A2ACD-8EF1-41BC-92F5-2CD0B1B33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4806" y="4658856"/>
            <a:ext cx="2086778" cy="874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>
            <a:hlinkClick r:id="rId8"/>
            <a:extLst>
              <a:ext uri="{FF2B5EF4-FFF2-40B4-BE49-F238E27FC236}">
                <a16:creationId xmlns:a16="http://schemas.microsoft.com/office/drawing/2014/main" id="{D04A2A70-00AF-4C72-ACF3-C7943CBAD3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6396" y="2643455"/>
            <a:ext cx="2437718" cy="897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>
            <a:hlinkClick r:id="rId10"/>
            <a:extLst>
              <a:ext uri="{FF2B5EF4-FFF2-40B4-BE49-F238E27FC236}">
                <a16:creationId xmlns:a16="http://schemas.microsoft.com/office/drawing/2014/main" id="{D9E50596-F30A-4864-99D0-9E2026A90E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64836" y="4732532"/>
            <a:ext cx="1627164" cy="762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Рисунок 25">
            <a:hlinkClick r:id="rId12"/>
            <a:extLst>
              <a:ext uri="{FF2B5EF4-FFF2-40B4-BE49-F238E27FC236}">
                <a16:creationId xmlns:a16="http://schemas.microsoft.com/office/drawing/2014/main" id="{3BE5126D-24AC-4837-87C5-49EEB614127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85060" y="2539677"/>
            <a:ext cx="2394856" cy="8198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>
            <a:hlinkClick r:id="rId14"/>
            <a:extLst>
              <a:ext uri="{FF2B5EF4-FFF2-40B4-BE49-F238E27FC236}">
                <a16:creationId xmlns:a16="http://schemas.microsoft.com/office/drawing/2014/main" id="{581FA0B1-8760-491B-83A8-7DA8C44C70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85060" y="3569003"/>
            <a:ext cx="2502803" cy="726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>
            <a:hlinkClick r:id="rId16"/>
            <a:extLst>
              <a:ext uri="{FF2B5EF4-FFF2-40B4-BE49-F238E27FC236}">
                <a16:creationId xmlns:a16="http://schemas.microsoft.com/office/drawing/2014/main" id="{A8D6D120-D4ED-40BD-9081-A6CB220F141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18934" y="4754438"/>
            <a:ext cx="1686377" cy="726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Рисунок 28">
            <a:hlinkClick r:id="rId18"/>
            <a:extLst>
              <a:ext uri="{FF2B5EF4-FFF2-40B4-BE49-F238E27FC236}">
                <a16:creationId xmlns:a16="http://schemas.microsoft.com/office/drawing/2014/main" id="{6C759027-035B-4E56-BE9D-8F5DB3DC025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42811" y="536945"/>
            <a:ext cx="2645052" cy="581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Рисунок 29">
            <a:hlinkClick r:id="rId20"/>
            <a:extLst>
              <a:ext uri="{FF2B5EF4-FFF2-40B4-BE49-F238E27FC236}">
                <a16:creationId xmlns:a16="http://schemas.microsoft.com/office/drawing/2014/main" id="{20F6906E-7C2F-467E-9D48-B1693C76D88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85059" y="1430465"/>
            <a:ext cx="2377705" cy="8075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" name="Рисунок 30">
            <a:hlinkClick r:id="rId22"/>
            <a:extLst>
              <a:ext uri="{FF2B5EF4-FFF2-40B4-BE49-F238E27FC236}">
                <a16:creationId xmlns:a16="http://schemas.microsoft.com/office/drawing/2014/main" id="{A1FB81C8-718C-43E3-A92F-8DD84EDD6BD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14806" y="3691769"/>
            <a:ext cx="2437717" cy="816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00751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8797DFA-9C72-48F8-87E4-48296768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7" y="2534447"/>
            <a:ext cx="4008437" cy="1395208"/>
          </a:xfrm>
        </p:spPr>
        <p:txBody>
          <a:bodyPr anchor="b">
            <a:normAutofit fontScale="90000"/>
          </a:bodyPr>
          <a:lstStyle/>
          <a:p>
            <a:r>
              <a:rPr lang="ru-RU" sz="4000" dirty="0" err="1">
                <a:solidFill>
                  <a:srgbClr val="08338F"/>
                </a:solidFill>
                <a:cs typeface="+mn-cs"/>
              </a:rPr>
              <a:t>Ресурси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для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створення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онлайн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презентацій</a:t>
            </a:r>
            <a:endParaRPr lang="uk-UA" sz="3100" dirty="0"/>
          </a:p>
        </p:txBody>
      </p:sp>
      <p:sp>
        <p:nvSpPr>
          <p:cNvPr id="22" name="Прямокутник 12">
            <a:extLst>
              <a:ext uri="{FF2B5EF4-FFF2-40B4-BE49-F238E27FC236}">
                <a16:creationId xmlns:a16="http://schemas.microsoft.com/office/drawing/2014/main" id="{A6C96CFC-DD65-41EF-B4D7-1906C28268F6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Блок-схема: затримка 8">
            <a:extLst>
              <a:ext uri="{FF2B5EF4-FFF2-40B4-BE49-F238E27FC236}">
                <a16:creationId xmlns:a16="http://schemas.microsoft.com/office/drawing/2014/main" id="{01FCFBBB-1F2B-4BE9-8906-FD607A799B1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>
            <a:hlinkClick r:id="rId2"/>
            <a:extLst>
              <a:ext uri="{FF2B5EF4-FFF2-40B4-BE49-F238E27FC236}">
                <a16:creationId xmlns:a16="http://schemas.microsoft.com/office/drawing/2014/main" id="{73AD34B5-63D1-41F9-B1A8-BFE5D5A96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469" y="1402741"/>
            <a:ext cx="2036560" cy="8278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>
            <a:hlinkClick r:id="rId4"/>
            <a:extLst>
              <a:ext uri="{FF2B5EF4-FFF2-40B4-BE49-F238E27FC236}">
                <a16:creationId xmlns:a16="http://schemas.microsoft.com/office/drawing/2014/main" id="{E285A33F-C93D-45FE-A715-7EADC2F717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542" y="2829645"/>
            <a:ext cx="2098414" cy="9755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hlinkClick r:id="rId6"/>
            <a:extLst>
              <a:ext uri="{FF2B5EF4-FFF2-40B4-BE49-F238E27FC236}">
                <a16:creationId xmlns:a16="http://schemas.microsoft.com/office/drawing/2014/main" id="{EA366E4B-9FBF-4586-AED3-EA15D511F3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1469" y="4475089"/>
            <a:ext cx="2889306" cy="8554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09093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8797DFA-9C72-48F8-87E4-48296768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7" y="2534447"/>
            <a:ext cx="4008437" cy="1395208"/>
          </a:xfrm>
        </p:spPr>
        <p:txBody>
          <a:bodyPr anchor="b">
            <a:normAutofit/>
          </a:bodyPr>
          <a:lstStyle/>
          <a:p>
            <a:r>
              <a:rPr lang="ru-RU" sz="4000" dirty="0" err="1">
                <a:solidFill>
                  <a:srgbClr val="08338F"/>
                </a:solidFill>
                <a:cs typeface="+mn-cs"/>
              </a:rPr>
              <a:t>Тестування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та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перевірка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знань</a:t>
            </a:r>
            <a:endParaRPr lang="uk-UA" sz="3100" dirty="0"/>
          </a:p>
        </p:txBody>
      </p:sp>
      <p:sp>
        <p:nvSpPr>
          <p:cNvPr id="22" name="Прямокутник 12">
            <a:extLst>
              <a:ext uri="{FF2B5EF4-FFF2-40B4-BE49-F238E27FC236}">
                <a16:creationId xmlns:a16="http://schemas.microsoft.com/office/drawing/2014/main" id="{A6C96CFC-DD65-41EF-B4D7-1906C28268F6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Блок-схема: затримка 8">
            <a:extLst>
              <a:ext uri="{FF2B5EF4-FFF2-40B4-BE49-F238E27FC236}">
                <a16:creationId xmlns:a16="http://schemas.microsoft.com/office/drawing/2014/main" id="{01FCFBBB-1F2B-4BE9-8906-FD607A799B1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30" name="Группа 69">
            <a:extLst>
              <a:ext uri="{FF2B5EF4-FFF2-40B4-BE49-F238E27FC236}">
                <a16:creationId xmlns:a16="http://schemas.microsoft.com/office/drawing/2014/main" id="{38A32A6F-6093-47B8-B91F-1829C94B370C}"/>
              </a:ext>
            </a:extLst>
          </p:cNvPr>
          <p:cNvGrpSpPr/>
          <p:nvPr/>
        </p:nvGrpSpPr>
        <p:grpSpPr>
          <a:xfrm>
            <a:off x="10731569" y="6245085"/>
            <a:ext cx="1646386" cy="1634350"/>
            <a:chOff x="9691436" y="5104399"/>
            <a:chExt cx="2287086" cy="2287086"/>
          </a:xfrm>
        </p:grpSpPr>
        <p:sp>
          <p:nvSpPr>
            <p:cNvPr id="31" name="Овал 30">
              <a:hlinkClick r:id="rId2"/>
              <a:extLst>
                <a:ext uri="{FF2B5EF4-FFF2-40B4-BE49-F238E27FC236}">
                  <a16:creationId xmlns:a16="http://schemas.microsoft.com/office/drawing/2014/main" id="{808DBB3A-BE15-496A-85E2-BC0244570992}"/>
                </a:ext>
              </a:extLst>
            </p:cNvPr>
            <p:cNvSpPr/>
            <p:nvPr/>
          </p:nvSpPr>
          <p:spPr>
            <a:xfrm>
              <a:off x="9691436" y="5104399"/>
              <a:ext cx="2287086" cy="22870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sp>
          <p:nvSpPr>
            <p:cNvPr id="32" name="TextBox 31">
              <a:hlinkClick r:id="rId2"/>
              <a:extLst>
                <a:ext uri="{FF2B5EF4-FFF2-40B4-BE49-F238E27FC236}">
                  <a16:creationId xmlns:a16="http://schemas.microsoft.com/office/drawing/2014/main" id="{68B317C9-BEAE-4DCD-BE39-613BE439EB36}"/>
                </a:ext>
              </a:extLst>
            </p:cNvPr>
            <p:cNvSpPr txBox="1"/>
            <p:nvPr/>
          </p:nvSpPr>
          <p:spPr>
            <a:xfrm>
              <a:off x="9935822" y="6722451"/>
              <a:ext cx="1824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Learningapps.org</a:t>
              </a:r>
              <a:endParaRPr lang="uk-UA" b="1" dirty="0">
                <a:solidFill>
                  <a:schemeClr val="bg1"/>
                </a:solidFill>
              </a:endParaRPr>
            </a:p>
          </p:txBody>
        </p:sp>
        <p:pic>
          <p:nvPicPr>
            <p:cNvPr id="33" name="Рисунок 32" descr="Изображение выглядит как текст&#10;&#10;Автоматически созданное описание">
              <a:hlinkClick r:id="rId2"/>
              <a:extLst>
                <a:ext uri="{FF2B5EF4-FFF2-40B4-BE49-F238E27FC236}">
                  <a16:creationId xmlns:a16="http://schemas.microsoft.com/office/drawing/2014/main" id="{7783178E-F2B9-4FD6-B691-C5E7C744A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6446" b="83554" l="27375" r="71625">
                          <a14:foregroundMark x1="37000" y1="20416" x2="64250" y2="23819"/>
                          <a14:foregroundMark x1="64250" y1="23819" x2="67250" y2="23629"/>
                          <a14:foregroundMark x1="65750" y1="23819" x2="34500" y2="20416"/>
                          <a14:foregroundMark x1="34500" y1="20416" x2="33250" y2="19660"/>
                          <a14:foregroundMark x1="37625" y1="57656" x2="40875" y2="63516"/>
                          <a14:foregroundMark x1="40875" y1="63516" x2="49125" y2="54253"/>
                          <a14:foregroundMark x1="49125" y1="54253" x2="56375" y2="53875"/>
                          <a14:foregroundMark x1="56375" y1="53875" x2="67375" y2="56711"/>
                          <a14:foregroundMark x1="67375" y1="56711" x2="68500" y2="58034"/>
                          <a14:foregroundMark x1="64875" y1="43100" x2="52125" y2="41588"/>
                          <a14:foregroundMark x1="52125" y1="41588" x2="47625" y2="37807"/>
                          <a14:foregroundMark x1="47625" y1="37807" x2="42000" y2="41210"/>
                          <a14:foregroundMark x1="42000" y1="41210" x2="36875" y2="40832"/>
                          <a14:foregroundMark x1="36875" y1="40832" x2="33375" y2="44423"/>
                          <a14:foregroundMark x1="28500" y1="44423" x2="30250" y2="76938"/>
                          <a14:foregroundMark x1="30250" y1="76938" x2="34125" y2="82420"/>
                          <a14:foregroundMark x1="34125" y1="82420" x2="57375" y2="85066"/>
                          <a14:foregroundMark x1="57375" y1="85066" x2="69000" y2="82231"/>
                          <a14:foregroundMark x1="69000" y1="82231" x2="72125" y2="74480"/>
                          <a14:foregroundMark x1="72125" y1="74480" x2="69500" y2="38563"/>
                          <a14:foregroundMark x1="69500" y1="38563" x2="71125" y2="20605"/>
                          <a14:foregroundMark x1="71125" y1="20605" x2="65500" y2="16824"/>
                          <a14:foregroundMark x1="65500" y1="16824" x2="31000" y2="17958"/>
                          <a14:foregroundMark x1="28496" y1="41966" x2="28065" y2="46109"/>
                          <a14:foregroundMark x1="30875" y1="19093" x2="28496" y2="41966"/>
                          <a14:foregroundMark x1="28375" y1="41966" x2="28375" y2="58185"/>
                          <a14:foregroundMark x1="28375" y1="24386" x2="28375" y2="41966"/>
                          <a14:foregroundMark x1="71250" y1="22495" x2="73250" y2="47637"/>
                          <a14:foregroundMark x1="73250" y1="47637" x2="71500" y2="54820"/>
                          <a14:foregroundMark x1="71500" y1="54820" x2="71625" y2="67864"/>
                          <a14:foregroundMark x1="64625" y1="36106" x2="62375" y2="48204"/>
                          <a14:foregroundMark x1="62375" y1="48204" x2="62875" y2="38563"/>
                          <a14:foregroundMark x1="62875" y1="38563" x2="56250" y2="41210"/>
                          <a14:foregroundMark x1="56250" y1="41210" x2="51125" y2="46314"/>
                          <a14:foregroundMark x1="51125" y1="46314" x2="51125" y2="46314"/>
                          <a14:foregroundMark x1="56250" y1="57656" x2="44625" y2="59546"/>
                          <a14:foregroundMark x1="44625" y1="59546" x2="58875" y2="62193"/>
                          <a14:backgroundMark x1="27125" y1="17769" x2="26625" y2="22873"/>
                          <a14:backgroundMark x1="28000" y1="17391" x2="25375" y2="24197"/>
                          <a14:backgroundMark x1="25375" y1="24197" x2="26875" y2="82609"/>
                          <a14:backgroundMark x1="26875" y1="82609" x2="31375" y2="88658"/>
                          <a14:backgroundMark x1="31375" y1="88658" x2="55750" y2="92628"/>
                          <a14:backgroundMark x1="55750" y1="92628" x2="69625" y2="89981"/>
                          <a14:backgroundMark x1="69625" y1="89981" x2="70375" y2="89981"/>
                          <a14:backgroundMark x1="29000" y1="41966" x2="29000" y2="419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3" t="13854" r="26586" b="8628"/>
            <a:stretch/>
          </p:blipFill>
          <p:spPr>
            <a:xfrm>
              <a:off x="10193604" y="5401105"/>
              <a:ext cx="1282747" cy="1357645"/>
            </a:xfrm>
            <a:prstGeom prst="rect">
              <a:avLst/>
            </a:prstGeom>
            <a:solidFill>
              <a:schemeClr val="bg1"/>
            </a:solidFill>
          </p:spPr>
        </p:pic>
      </p:grpSp>
      <p:pic>
        <p:nvPicPr>
          <p:cNvPr id="3" name="Рисунок 2">
            <a:hlinkClick r:id="rId5"/>
            <a:extLst>
              <a:ext uri="{FF2B5EF4-FFF2-40B4-BE49-F238E27FC236}">
                <a16:creationId xmlns:a16="http://schemas.microsoft.com/office/drawing/2014/main" id="{2F12C08A-8215-4740-9444-446B80F63B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9176" y="1128930"/>
            <a:ext cx="2484340" cy="727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>
            <a:hlinkClick r:id="rId7"/>
            <a:extLst>
              <a:ext uri="{FF2B5EF4-FFF2-40B4-BE49-F238E27FC236}">
                <a16:creationId xmlns:a16="http://schemas.microsoft.com/office/drawing/2014/main" id="{454E6DB9-F5C2-4E40-9CB3-14E3242FB6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6541" y="2281729"/>
            <a:ext cx="2466975" cy="558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3" name="Рисунок 42">
            <a:hlinkClick r:id="rId9"/>
            <a:extLst>
              <a:ext uri="{FF2B5EF4-FFF2-40B4-BE49-F238E27FC236}">
                <a16:creationId xmlns:a16="http://schemas.microsoft.com/office/drawing/2014/main" id="{E0B79CD7-A02D-4F68-9A38-1B0A1153B5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541" y="3303163"/>
            <a:ext cx="2484340" cy="756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Рисунок 43">
            <a:hlinkClick r:id="rId11"/>
            <a:extLst>
              <a:ext uri="{FF2B5EF4-FFF2-40B4-BE49-F238E27FC236}">
                <a16:creationId xmlns:a16="http://schemas.microsoft.com/office/drawing/2014/main" id="{ACD33087-69CD-4112-B61E-ADAEBB72EF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19176" y="4291911"/>
            <a:ext cx="2182649" cy="9316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" name="Рисунок 44">
            <a:hlinkClick r:id="rId13"/>
            <a:extLst>
              <a:ext uri="{FF2B5EF4-FFF2-40B4-BE49-F238E27FC236}">
                <a16:creationId xmlns:a16="http://schemas.microsoft.com/office/drawing/2014/main" id="{187F8016-DDDD-4901-98C8-CAED33939F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07226" y="1378118"/>
            <a:ext cx="2400300" cy="9558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>
            <a:hlinkClick r:id="rId15"/>
            <a:extLst>
              <a:ext uri="{FF2B5EF4-FFF2-40B4-BE49-F238E27FC236}">
                <a16:creationId xmlns:a16="http://schemas.microsoft.com/office/drawing/2014/main" id="{9104F8D5-48DD-4042-9440-D6895EEAAF0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71371" y="2660974"/>
            <a:ext cx="2386547" cy="9263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>
            <a:hlinkClick r:id="rId17"/>
            <a:extLst>
              <a:ext uri="{FF2B5EF4-FFF2-40B4-BE49-F238E27FC236}">
                <a16:creationId xmlns:a16="http://schemas.microsoft.com/office/drawing/2014/main" id="{26835282-46A5-4129-B17E-8B054F8779E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57618" y="3853967"/>
            <a:ext cx="2400300" cy="904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hlinkClick r:id="rId19"/>
            <a:extLst>
              <a:ext uri="{FF2B5EF4-FFF2-40B4-BE49-F238E27FC236}">
                <a16:creationId xmlns:a16="http://schemas.microsoft.com/office/drawing/2014/main" id="{6119AA2B-AAA3-4ECF-AB3F-48D912480B0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70510" y="5238415"/>
            <a:ext cx="2437016" cy="676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1983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8797DFA-9C72-48F8-87E4-48296768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7" y="2534447"/>
            <a:ext cx="4008437" cy="1395208"/>
          </a:xfrm>
        </p:spPr>
        <p:txBody>
          <a:bodyPr anchor="b">
            <a:normAutofit fontScale="90000"/>
          </a:bodyPr>
          <a:lstStyle/>
          <a:p>
            <a:r>
              <a:rPr lang="ru-RU" sz="4000" dirty="0" err="1">
                <a:solidFill>
                  <a:srgbClr val="08338F"/>
                </a:solidFill>
                <a:cs typeface="+mn-cs"/>
              </a:rPr>
              <a:t>Вікторини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,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кросворди</a:t>
            </a:r>
            <a:r>
              <a:rPr lang="ru-RU" sz="4000" dirty="0">
                <a:solidFill>
                  <a:srgbClr val="08338F"/>
                </a:solidFill>
                <a:cs typeface="+mn-cs"/>
              </a:rPr>
              <a:t>, </a:t>
            </a:r>
            <a:r>
              <a:rPr lang="ru-RU" sz="4000" dirty="0" err="1">
                <a:solidFill>
                  <a:srgbClr val="08338F"/>
                </a:solidFill>
                <a:cs typeface="+mn-cs"/>
              </a:rPr>
              <a:t>ребуси</a:t>
            </a:r>
            <a:endParaRPr lang="uk-UA" sz="3100" dirty="0"/>
          </a:p>
        </p:txBody>
      </p:sp>
    </p:spTree>
    <p:extLst>
      <p:ext uri="{BB962C8B-B14F-4D97-AF65-F5344CB8AC3E}">
        <p14:creationId xmlns:p14="http://schemas.microsoft.com/office/powerpoint/2010/main" val="165006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Настроювані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DE5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0070C0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327_TF44868783.potx" id="{D220FF32-8609-483C-A5BA-C411C8F95145}" vid="{81955614-B51E-4FF9-BA08-1EC8C61B2C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306</Words>
  <Application>Microsoft Office PowerPoint</Application>
  <PresentationFormat>Широкий екран</PresentationFormat>
  <Paragraphs>43</Paragraphs>
  <Slides>15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Constantia</vt:lpstr>
      <vt:lpstr>Corbel</vt:lpstr>
      <vt:lpstr>Helvetica Light</vt:lpstr>
      <vt:lpstr>Raleway</vt:lpstr>
      <vt:lpstr>Тема Office</vt:lpstr>
      <vt:lpstr>Тема 8. Розробка навчально-методичних матеріалів  з використанням онлайн сервісів</vt:lpstr>
      <vt:lpstr>План лекції </vt:lpstr>
      <vt:lpstr>On-line сервіси </vt:lpstr>
      <vt:lpstr>Типи онлайн-сервісів</vt:lpstr>
      <vt:lpstr>Ментальні карти та карти знань </vt:lpstr>
      <vt:lpstr>Електронні інтерактивні дошки, електронні плакати</vt:lpstr>
      <vt:lpstr>Ресурси для створення онлайн презентацій</vt:lpstr>
      <vt:lpstr>Тестування та перевірка знань</vt:lpstr>
      <vt:lpstr>Вікторини, кросворди, ребуси</vt:lpstr>
      <vt:lpstr>QR-коди , хмари слів, скорочувачі посилань</vt:lpstr>
      <vt:lpstr>Електронні журнали</vt:lpstr>
      <vt:lpstr>Відеолекції з можливістю накладати на відео тести або інші завдання</vt:lpstr>
      <vt:lpstr>Додатки Google у освітньому процесі </vt:lpstr>
      <vt:lpstr>Microsoft 365 для освіти </vt:lpstr>
      <vt:lpstr>ВИКОРИСТАНІ 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8. Розробка навчально-методичних матеріалів  з використанням онлайн сервісів</dc:title>
  <dc:creator>Антоніна Горбенко</dc:creator>
  <cp:lastModifiedBy>Антоніна Горбенко</cp:lastModifiedBy>
  <cp:revision>43</cp:revision>
  <dcterms:created xsi:type="dcterms:W3CDTF">2022-01-21T14:44:55Z</dcterms:created>
  <dcterms:modified xsi:type="dcterms:W3CDTF">2022-01-22T17:00:57Z</dcterms:modified>
</cp:coreProperties>
</file>